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AFC5D8"/>
                </a:solidFill>
              </a:rPr>
              <a:t>01</a:t>
            </a:r>
            <a:endParaRPr lang="en-US" sz="700" dirty="0"/>
          </a:p>
        </p:txBody>
      </p:sp>
      <p:sp>
        <p:nvSpPr>
          <p:cNvPr id="3" name="Shape 1"/>
          <p:cNvSpPr/>
          <p:nvPr/>
        </p:nvSpPr>
        <p:spPr>
          <a:xfrm rot="720000">
            <a:off x="8046720" y="-1097280"/>
            <a:ext cx="5303520" cy="5303520"/>
          </a:xfrm>
          <a:prstGeom prst="arc">
            <a:avLst/>
          </a:prstGeom>
          <a:solidFill>
            <a:srgbClr val="1E5AA8">
              <a:alpha val="70000"/>
            </a:srgbClr>
          </a:solidFill>
          <a:ln w="12700">
            <a:solidFill>
              <a:srgbClr val="1E5AA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400000">
            <a:off x="8869680" y="2651760"/>
            <a:ext cx="4023360" cy="4023360"/>
          </a:xfrm>
          <a:prstGeom prst="arc">
            <a:avLst/>
          </a:prstGeom>
          <a:solidFill>
            <a:srgbClr val="F59E0B">
              <a:alpha val="92000"/>
            </a:srgbClr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pic>
        <p:nvPicPr>
          <p:cNvPr id="5" name="Image 0" descr="/home/dev/projects/nexus/frontend-admin/public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" y="566928"/>
            <a:ext cx="1143000" cy="1143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13232" y="1856232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400" kern="0" dirty="0">
                <a:solidFill>
                  <a:srgbClr val="F59E0B"/>
                </a:solidFill>
              </a:rPr>
              <a:t>NEXUS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85800" y="233172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</a:rPr>
              <a:t>企业服务智能管理系统</a:t>
            </a:r>
            <a:endParaRPr lang="en-US" sz="3500" dirty="0"/>
          </a:p>
        </p:txBody>
      </p:sp>
      <p:sp>
        <p:nvSpPr>
          <p:cNvPr id="8" name="Text 5"/>
          <p:cNvSpPr/>
          <p:nvPr/>
        </p:nvSpPr>
        <p:spPr>
          <a:xfrm>
            <a:off x="731520" y="3383280"/>
            <a:ext cx="7040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9E8F5"/>
                </a:solidFill>
              </a:rPr>
              <a:t>连接客户、业务、交付、供应商与经营数据的一体化平台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731520" y="4133088"/>
            <a:ext cx="4114800" cy="0"/>
          </a:xfrm>
          <a:prstGeom prst="line">
            <a:avLst/>
          </a:prstGeom>
          <a:noFill/>
          <a:ln w="25400">
            <a:solidFill>
              <a:srgbClr val="F59E0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4434840"/>
            <a:ext cx="72237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让每一笔业务来源可追踪、过程可协同、交付可检查、资金可核对、经营可分析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731520" y="598932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FC5D8"/>
                </a:solidFill>
              </a:rPr>
              <a:t>对外商务介绍 · 2026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09 · CUSTOMER PORTAL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10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客户门户：让客户随时了解自己的服务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减少重复询问，提升专业感、透明度和信任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792224"/>
            <a:ext cx="5166360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67512" y="1911096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86968" y="1965960"/>
            <a:ext cx="4727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在线了解服务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86968" y="2404872"/>
            <a:ext cx="47274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浏览产品、办理周期、所需资料、服务流程和后续维护。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6190488" y="1792224"/>
            <a:ext cx="5166360" cy="1572768"/>
          </a:xfrm>
          <a:prstGeom prst="roundRect">
            <a:avLst>
              <a:gd name="adj" fmla="val 3488"/>
            </a:avLst>
          </a:prstGeom>
          <a:solidFill>
            <a:srgbClr val="FFF3D6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9632" y="1911096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19088" y="1965960"/>
            <a:ext cx="4727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在线成交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419088" y="2404872"/>
            <a:ext cx="47274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提交需求、获取报价、确认合同并发起支付。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658368" y="3785616"/>
            <a:ext cx="5166360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67512" y="3904488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86968" y="3959352"/>
            <a:ext cx="4727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进度透明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886968" y="4398264"/>
            <a:ext cx="47274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查看订单、工单状态、进度说明、证书和到期信息。</a:t>
            </a:r>
            <a:endParaRPr lang="en-US" sz="920" dirty="0"/>
          </a:p>
        </p:txBody>
      </p:sp>
      <p:sp>
        <p:nvSpPr>
          <p:cNvPr id="21" name="Shape 19"/>
          <p:cNvSpPr/>
          <p:nvPr/>
        </p:nvSpPr>
        <p:spPr>
          <a:xfrm>
            <a:off x="6190488" y="3785616"/>
            <a:ext cx="5166360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199632" y="3904488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19088" y="3959352"/>
            <a:ext cx="4727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持续互动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419088" y="4398264"/>
            <a:ext cx="47274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接收通知、管理公司资料、查看优惠与智能服务助手。</a:t>
            </a:r>
            <a:endParaRPr lang="en-US" sz="920" dirty="0"/>
          </a:p>
        </p:txBody>
      </p:sp>
      <p:sp>
        <p:nvSpPr>
          <p:cNvPr id="25" name="Text 23"/>
          <p:cNvSpPr/>
          <p:nvPr/>
        </p:nvSpPr>
        <p:spPr>
          <a:xfrm>
            <a:off x="960120" y="5870448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5AA8"/>
                </a:solidFill>
              </a:rPr>
              <a:t>客户不必反复通过微信追问，服务团队也不必重复查找和回复相同进度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 · FINANCE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11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财务与经营核算：让业务金额与资金流水互相对应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从账户余额到订单利润，从退款到现金流，形成统一财务视图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1783080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30936" y="1901952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1956816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资金账户与流水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50392" y="2395728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银行、现金、支付宝、微信等账户及收支记录。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4352544" y="1783080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61688" y="1901952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81144" y="1956816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账单导入与凭证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581144" y="2395728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多渠道账单解析、收款凭证 OCR 与业务匹配。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8083296" y="1783080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92440" y="1901952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11896" y="1956816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对账与退款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8311896" y="2395728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自动匹配、人工确认、部分退款和全额退款。</a:t>
            </a:r>
            <a:endParaRPr lang="en-US" sz="920" dirty="0"/>
          </a:p>
        </p:txBody>
      </p:sp>
      <p:sp>
        <p:nvSpPr>
          <p:cNvPr id="21" name="Shape 19"/>
          <p:cNvSpPr/>
          <p:nvPr/>
        </p:nvSpPr>
        <p:spPr>
          <a:xfrm>
            <a:off x="621792" y="3776472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30936" y="3895344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50392" y="3950208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经营分析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850392" y="4389120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收入、支出、净额、账户余额、现金流和分类趋势。</a:t>
            </a:r>
            <a:endParaRPr lang="en-US" sz="920" dirty="0"/>
          </a:p>
        </p:txBody>
      </p:sp>
      <p:sp>
        <p:nvSpPr>
          <p:cNvPr id="25" name="Shape 23"/>
          <p:cNvSpPr/>
          <p:nvPr/>
        </p:nvSpPr>
        <p:spPr>
          <a:xfrm>
            <a:off x="4352544" y="3776472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3D6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361688" y="3895344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81144" y="3950208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订单利润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4581144" y="4389120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成交金额、供应商成本、其他成本和预计利润关联。</a:t>
            </a:r>
            <a:endParaRPr lang="en-US" sz="920" dirty="0"/>
          </a:p>
        </p:txBody>
      </p:sp>
      <p:sp>
        <p:nvSpPr>
          <p:cNvPr id="29" name="Shape 27"/>
          <p:cNvSpPr/>
          <p:nvPr/>
        </p:nvSpPr>
        <p:spPr>
          <a:xfrm>
            <a:off x="8083296" y="3776472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092440" y="3895344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311896" y="3950208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财务报告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8311896" y="4389120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周期指标、历史报告、AI 分析与风险提示。</a:t>
            </a:r>
            <a:endParaRPr lang="en-US" sz="92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 · HR &amp; PERFORMANCE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12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薪酬与绩效：把员工产出与经营结果连接起来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既支持工资核算，也能分析员工成本、提成和业务利润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1783080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30936" y="1901952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1956816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员工档案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50392" y="2395728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岗位、部门、入职、合同、证件、薪资结构与状态。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4352544" y="1783080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61688" y="1901952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81144" y="1956816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考勤与工资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581144" y="2395728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出勤、请假、底薪、价值工资、奖金、社保、个税和实发。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8083296" y="1783080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92440" y="1901952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11896" y="1956816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绩效规则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8311896" y="2395728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按业务角色、订单、交付或金额计算绩效和提成。</a:t>
            </a:r>
            <a:endParaRPr lang="en-US" sz="920" dirty="0"/>
          </a:p>
        </p:txBody>
      </p:sp>
      <p:sp>
        <p:nvSpPr>
          <p:cNvPr id="21" name="Shape 19"/>
          <p:cNvSpPr/>
          <p:nvPr/>
        </p:nvSpPr>
        <p:spPr>
          <a:xfrm>
            <a:off x="621792" y="3776472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30936" y="3895344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50392" y="3950208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个人工资条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850392" y="4389120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员工仅查看自己的工资和明细，敏感数据按角色控制。</a:t>
            </a:r>
            <a:endParaRPr lang="en-US" sz="920" dirty="0"/>
          </a:p>
        </p:txBody>
      </p:sp>
      <p:sp>
        <p:nvSpPr>
          <p:cNvPr id="25" name="Shape 23"/>
          <p:cNvSpPr/>
          <p:nvPr/>
        </p:nvSpPr>
        <p:spPr>
          <a:xfrm>
            <a:off x="4352544" y="3776472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3D6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361688" y="3895344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81144" y="3950208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成本利润分析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4581144" y="4389120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汇总员工工资、获客费用、其他成本、业绩和利润。</a:t>
            </a:r>
            <a:endParaRPr lang="en-US" sz="920" dirty="0"/>
          </a:p>
        </p:txBody>
      </p:sp>
      <p:sp>
        <p:nvSpPr>
          <p:cNvPr id="29" name="Shape 27"/>
          <p:cNvSpPr/>
          <p:nvPr/>
        </p:nvSpPr>
        <p:spPr>
          <a:xfrm>
            <a:off x="8083296" y="3776472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092440" y="3895344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311896" y="3950208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入离职协同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8311896" y="4389120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员工生命周期、业务交接、资料健康度和离职流程。</a:t>
            </a:r>
            <a:endParaRPr lang="en-US" sz="92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 · RENEWAL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13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证书与续费：从一次性成交转向长期客户经营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系统持续关注证书有效期、周期申报和后续服务机会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847088"/>
            <a:ext cx="166116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01</a:t>
            </a:r>
            <a:endParaRPr lang="en-US" sz="630" dirty="0"/>
          </a:p>
        </p:txBody>
      </p:sp>
      <p:sp>
        <p:nvSpPr>
          <p:cNvPr id="11" name="Text 9"/>
          <p:cNvSpPr/>
          <p:nvPr/>
        </p:nvSpPr>
        <p:spPr>
          <a:xfrm>
            <a:off x="73152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交付完成</a:t>
            </a:r>
            <a:endParaRPr lang="en-US" sz="920" dirty="0"/>
          </a:p>
        </p:txBody>
      </p:sp>
      <p:sp>
        <p:nvSpPr>
          <p:cNvPr id="12" name="Text 10"/>
          <p:cNvSpPr/>
          <p:nvPr/>
        </p:nvSpPr>
        <p:spPr>
          <a:xfrm>
            <a:off x="2333244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2502408" y="1847088"/>
            <a:ext cx="1661160" cy="768096"/>
          </a:xfrm>
          <a:prstGeom prst="roundRect">
            <a:avLst/>
          </a:prstGeom>
          <a:solidFill>
            <a:srgbClr val="DCEBFA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7556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02</a:t>
            </a:r>
            <a:endParaRPr lang="en-US" sz="630" dirty="0"/>
          </a:p>
        </p:txBody>
      </p:sp>
      <p:sp>
        <p:nvSpPr>
          <p:cNvPr id="15" name="Text 13"/>
          <p:cNvSpPr/>
          <p:nvPr/>
        </p:nvSpPr>
        <p:spPr>
          <a:xfrm>
            <a:off x="257556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证书登记</a:t>
            </a:r>
            <a:endParaRPr lang="en-US" sz="920" dirty="0"/>
          </a:p>
        </p:txBody>
      </p:sp>
      <p:sp>
        <p:nvSpPr>
          <p:cNvPr id="16" name="Text 14"/>
          <p:cNvSpPr/>
          <p:nvPr/>
        </p:nvSpPr>
        <p:spPr>
          <a:xfrm>
            <a:off x="4177284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346448" y="1847088"/>
            <a:ext cx="166116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960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03</a:t>
            </a:r>
            <a:endParaRPr lang="en-US" sz="630" dirty="0"/>
          </a:p>
        </p:txBody>
      </p:sp>
      <p:sp>
        <p:nvSpPr>
          <p:cNvPr id="19" name="Text 17"/>
          <p:cNvSpPr/>
          <p:nvPr/>
        </p:nvSpPr>
        <p:spPr>
          <a:xfrm>
            <a:off x="441960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到期监控</a:t>
            </a:r>
            <a:endParaRPr lang="en-US" sz="920" dirty="0"/>
          </a:p>
        </p:txBody>
      </p:sp>
      <p:sp>
        <p:nvSpPr>
          <p:cNvPr id="20" name="Text 18"/>
          <p:cNvSpPr/>
          <p:nvPr/>
        </p:nvSpPr>
        <p:spPr>
          <a:xfrm>
            <a:off x="6021324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190488" y="1847088"/>
            <a:ext cx="1661160" cy="768096"/>
          </a:xfrm>
          <a:prstGeom prst="roundRect">
            <a:avLst/>
          </a:prstGeom>
          <a:solidFill>
            <a:srgbClr val="DCEBFA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6364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04</a:t>
            </a:r>
            <a:endParaRPr lang="en-US" sz="630" dirty="0"/>
          </a:p>
        </p:txBody>
      </p:sp>
      <p:sp>
        <p:nvSpPr>
          <p:cNvPr id="23" name="Text 21"/>
          <p:cNvSpPr/>
          <p:nvPr/>
        </p:nvSpPr>
        <p:spPr>
          <a:xfrm>
            <a:off x="626364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提前提醒</a:t>
            </a:r>
            <a:endParaRPr lang="en-US" sz="920" dirty="0"/>
          </a:p>
        </p:txBody>
      </p:sp>
      <p:sp>
        <p:nvSpPr>
          <p:cNvPr id="24" name="Text 22"/>
          <p:cNvSpPr/>
          <p:nvPr/>
        </p:nvSpPr>
        <p:spPr>
          <a:xfrm>
            <a:off x="7865364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8034528" y="1847088"/>
            <a:ext cx="166116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0768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05</a:t>
            </a:r>
            <a:endParaRPr lang="en-US" sz="630" dirty="0"/>
          </a:p>
        </p:txBody>
      </p:sp>
      <p:sp>
        <p:nvSpPr>
          <p:cNvPr id="27" name="Text 25"/>
          <p:cNvSpPr/>
          <p:nvPr/>
        </p:nvSpPr>
        <p:spPr>
          <a:xfrm>
            <a:off x="810768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续费报价</a:t>
            </a:r>
            <a:endParaRPr lang="en-US" sz="920" dirty="0"/>
          </a:p>
        </p:txBody>
      </p:sp>
      <p:sp>
        <p:nvSpPr>
          <p:cNvPr id="28" name="Text 26"/>
          <p:cNvSpPr/>
          <p:nvPr/>
        </p:nvSpPr>
        <p:spPr>
          <a:xfrm>
            <a:off x="9709404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9878568" y="1847088"/>
            <a:ext cx="1661160" cy="768096"/>
          </a:xfrm>
          <a:prstGeom prst="roundRect">
            <a:avLst/>
          </a:prstGeom>
          <a:solidFill>
            <a:srgbClr val="DCEBFA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95172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06</a:t>
            </a:r>
            <a:endParaRPr lang="en-US" sz="630" dirty="0"/>
          </a:p>
        </p:txBody>
      </p:sp>
      <p:sp>
        <p:nvSpPr>
          <p:cNvPr id="31" name="Text 29"/>
          <p:cNvSpPr/>
          <p:nvPr/>
        </p:nvSpPr>
        <p:spPr>
          <a:xfrm>
            <a:off x="995172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续费工单</a:t>
            </a:r>
            <a:endParaRPr lang="en-US" sz="920" dirty="0"/>
          </a:p>
        </p:txBody>
      </p:sp>
      <p:sp>
        <p:nvSpPr>
          <p:cNvPr id="32" name="Shape 30"/>
          <p:cNvSpPr/>
          <p:nvPr/>
        </p:nvSpPr>
        <p:spPr>
          <a:xfrm>
            <a:off x="658368" y="3401568"/>
            <a:ext cx="2487168" cy="164592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67512" y="3520440"/>
            <a:ext cx="50292" cy="140817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86968" y="3575304"/>
            <a:ext cx="20482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证书档案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886968" y="4014216"/>
            <a:ext cx="2048256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334E68"/>
                </a:solidFill>
              </a:rPr>
              <a:t>编号、登记号、注册日、到期日和附件。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3447288" y="3401568"/>
            <a:ext cx="2487168" cy="164592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3456432" y="3520440"/>
            <a:ext cx="50292" cy="140817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675888" y="3575304"/>
            <a:ext cx="20482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周期业务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3675888" y="4014216"/>
            <a:ext cx="2048256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334E68"/>
                </a:solidFill>
              </a:rPr>
              <a:t>支持周期申报、无申报维护和纯续费业务。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6236208" y="3401568"/>
            <a:ext cx="2487168" cy="1645920"/>
          </a:xfrm>
          <a:prstGeom prst="roundRect">
            <a:avLst>
              <a:gd name="adj" fmla="val 3333"/>
            </a:avLst>
          </a:prstGeom>
          <a:solidFill>
            <a:srgbClr val="FFF3D6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245352" y="3520440"/>
            <a:ext cx="50292" cy="140817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64808" y="3575304"/>
            <a:ext cx="20482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自动提醒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6464808" y="4014216"/>
            <a:ext cx="2048256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334E68"/>
                </a:solidFill>
              </a:rPr>
              <a:t>按规则生成到期预警和续费待办。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9025128" y="3401568"/>
            <a:ext cx="2487168" cy="164592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9034272" y="3520440"/>
            <a:ext cx="50292" cy="140817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9253728" y="3575304"/>
            <a:ext cx="20482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业务延续</a:t>
            </a:r>
            <a:endParaRPr lang="en-US" sz="1200" dirty="0"/>
          </a:p>
        </p:txBody>
      </p:sp>
      <p:sp>
        <p:nvSpPr>
          <p:cNvPr id="47" name="Text 45"/>
          <p:cNvSpPr/>
          <p:nvPr/>
        </p:nvSpPr>
        <p:spPr>
          <a:xfrm>
            <a:off x="9253728" y="4014216"/>
            <a:ext cx="2048256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334E68"/>
                </a:solidFill>
              </a:rPr>
              <a:t>续费报价、合同、回款和工单继续进入统一流程。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914400" y="5687568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53E75"/>
                </a:solidFill>
              </a:rPr>
              <a:t>价值：减少因人员变化或表格遗漏导致的续费流失，提升老客户长期价值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13 · DEEPSEEK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14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DeepSeek 进入业务流程，而不是停留在聊天窗口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Nexus 用真实业务数据提供上下文，用系统规则约束结果，用人工确认守住关键节点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847088"/>
            <a:ext cx="166116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01</a:t>
            </a:r>
            <a:endParaRPr lang="en-US" sz="630" dirty="0"/>
          </a:p>
        </p:txBody>
      </p:sp>
      <p:sp>
        <p:nvSpPr>
          <p:cNvPr id="11" name="Text 9"/>
          <p:cNvSpPr/>
          <p:nvPr/>
        </p:nvSpPr>
        <p:spPr>
          <a:xfrm>
            <a:off x="73152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业务场景</a:t>
            </a:r>
            <a:endParaRPr lang="en-US" sz="920" dirty="0"/>
          </a:p>
        </p:txBody>
      </p:sp>
      <p:sp>
        <p:nvSpPr>
          <p:cNvPr id="12" name="Text 10"/>
          <p:cNvSpPr/>
          <p:nvPr/>
        </p:nvSpPr>
        <p:spPr>
          <a:xfrm>
            <a:off x="2333244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2502408" y="1847088"/>
            <a:ext cx="1661160" cy="768096"/>
          </a:xfrm>
          <a:prstGeom prst="roundRect">
            <a:avLst/>
          </a:prstGeom>
          <a:solidFill>
            <a:srgbClr val="DCEBFA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7556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02</a:t>
            </a:r>
            <a:endParaRPr lang="en-US" sz="630" dirty="0"/>
          </a:p>
        </p:txBody>
      </p:sp>
      <p:sp>
        <p:nvSpPr>
          <p:cNvPr id="15" name="Text 13"/>
          <p:cNvSpPr/>
          <p:nvPr/>
        </p:nvSpPr>
        <p:spPr>
          <a:xfrm>
            <a:off x="257556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授权数据</a:t>
            </a:r>
            <a:endParaRPr lang="en-US" sz="920" dirty="0"/>
          </a:p>
        </p:txBody>
      </p:sp>
      <p:sp>
        <p:nvSpPr>
          <p:cNvPr id="16" name="Text 14"/>
          <p:cNvSpPr/>
          <p:nvPr/>
        </p:nvSpPr>
        <p:spPr>
          <a:xfrm>
            <a:off x="4177284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346448" y="1847088"/>
            <a:ext cx="166116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960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03</a:t>
            </a:r>
            <a:endParaRPr lang="en-US" sz="630" dirty="0"/>
          </a:p>
        </p:txBody>
      </p:sp>
      <p:sp>
        <p:nvSpPr>
          <p:cNvPr id="19" name="Text 17"/>
          <p:cNvSpPr/>
          <p:nvPr/>
        </p:nvSpPr>
        <p:spPr>
          <a:xfrm>
            <a:off x="441960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DeepSeek 理解</a:t>
            </a:r>
            <a:endParaRPr lang="en-US" sz="920" dirty="0"/>
          </a:p>
        </p:txBody>
      </p:sp>
      <p:sp>
        <p:nvSpPr>
          <p:cNvPr id="20" name="Text 18"/>
          <p:cNvSpPr/>
          <p:nvPr/>
        </p:nvSpPr>
        <p:spPr>
          <a:xfrm>
            <a:off x="6021324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190488" y="1847088"/>
            <a:ext cx="1661160" cy="768096"/>
          </a:xfrm>
          <a:prstGeom prst="roundRect">
            <a:avLst/>
          </a:prstGeom>
          <a:solidFill>
            <a:srgbClr val="DCEBFA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6364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04</a:t>
            </a:r>
            <a:endParaRPr lang="en-US" sz="630" dirty="0"/>
          </a:p>
        </p:txBody>
      </p:sp>
      <p:sp>
        <p:nvSpPr>
          <p:cNvPr id="23" name="Text 21"/>
          <p:cNvSpPr/>
          <p:nvPr/>
        </p:nvSpPr>
        <p:spPr>
          <a:xfrm>
            <a:off x="626364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规则校验</a:t>
            </a:r>
            <a:endParaRPr lang="en-US" sz="920" dirty="0"/>
          </a:p>
        </p:txBody>
      </p:sp>
      <p:sp>
        <p:nvSpPr>
          <p:cNvPr id="24" name="Text 22"/>
          <p:cNvSpPr/>
          <p:nvPr/>
        </p:nvSpPr>
        <p:spPr>
          <a:xfrm>
            <a:off x="7865364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8034528" y="1847088"/>
            <a:ext cx="166116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0768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05</a:t>
            </a:r>
            <a:endParaRPr lang="en-US" sz="630" dirty="0"/>
          </a:p>
        </p:txBody>
      </p:sp>
      <p:sp>
        <p:nvSpPr>
          <p:cNvPr id="27" name="Text 25"/>
          <p:cNvSpPr/>
          <p:nvPr/>
        </p:nvSpPr>
        <p:spPr>
          <a:xfrm>
            <a:off x="810768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人工确认</a:t>
            </a:r>
            <a:endParaRPr lang="en-US" sz="920" dirty="0"/>
          </a:p>
        </p:txBody>
      </p:sp>
      <p:sp>
        <p:nvSpPr>
          <p:cNvPr id="28" name="Text 26"/>
          <p:cNvSpPr/>
          <p:nvPr/>
        </p:nvSpPr>
        <p:spPr>
          <a:xfrm>
            <a:off x="9709404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9878568" y="1847088"/>
            <a:ext cx="1661160" cy="768096"/>
          </a:xfrm>
          <a:prstGeom prst="roundRect">
            <a:avLst/>
          </a:prstGeom>
          <a:solidFill>
            <a:srgbClr val="DCEBFA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95172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06</a:t>
            </a:r>
            <a:endParaRPr lang="en-US" sz="630" dirty="0"/>
          </a:p>
        </p:txBody>
      </p:sp>
      <p:sp>
        <p:nvSpPr>
          <p:cNvPr id="31" name="Text 29"/>
          <p:cNvSpPr/>
          <p:nvPr/>
        </p:nvSpPr>
        <p:spPr>
          <a:xfrm>
            <a:off x="995172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结果留痕</a:t>
            </a:r>
            <a:endParaRPr lang="en-US" sz="920" dirty="0"/>
          </a:p>
        </p:txBody>
      </p:sp>
      <p:sp>
        <p:nvSpPr>
          <p:cNvPr id="32" name="Shape 30"/>
          <p:cNvSpPr/>
          <p:nvPr/>
        </p:nvSpPr>
        <p:spPr>
          <a:xfrm>
            <a:off x="658368" y="3319272"/>
            <a:ext cx="2487168" cy="1755648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67512" y="3438144"/>
            <a:ext cx="50292" cy="151790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86968" y="3493008"/>
            <a:ext cx="20482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业务上下文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886968" y="3931920"/>
            <a:ext cx="204825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334E68"/>
                </a:solidFill>
              </a:rPr>
              <a:t>客户、产品、合同、订单、工单、供应商和财务信息按场景提供，不让模型脱离业务数据猜测。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3447288" y="3319272"/>
            <a:ext cx="2487168" cy="1755648"/>
          </a:xfrm>
          <a:prstGeom prst="roundRect">
            <a:avLst>
              <a:gd name="adj" fmla="val 3125"/>
            </a:avLst>
          </a:prstGeom>
          <a:solidFill>
            <a:srgbClr val="FFF3D6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3456432" y="3438144"/>
            <a:ext cx="50292" cy="151790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675888" y="3493008"/>
            <a:ext cx="20482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大模型能力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3675888" y="3931920"/>
            <a:ext cx="204825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334E68"/>
                </a:solidFill>
              </a:rPr>
              <a:t>DeepSeek 负责理解自然语言、提取文档字段、生成内容、归纳数据并提出建议。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6236208" y="3319272"/>
            <a:ext cx="2487168" cy="1755648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245352" y="3438144"/>
            <a:ext cx="50292" cy="151790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64808" y="3493008"/>
            <a:ext cx="20482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系统规则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6464808" y="3931920"/>
            <a:ext cx="204825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334E68"/>
                </a:solidFill>
              </a:rPr>
              <a:t>金额计算、状态流转、权限、必填校验和业务约束由 Nexus 确定性执行。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9025128" y="3319272"/>
            <a:ext cx="2487168" cy="1755648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9034272" y="3438144"/>
            <a:ext cx="50292" cy="151790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9253728" y="3493008"/>
            <a:ext cx="20482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人工把关</a:t>
            </a:r>
            <a:endParaRPr lang="en-US" sz="1200" dirty="0"/>
          </a:p>
        </p:txBody>
      </p:sp>
      <p:sp>
        <p:nvSpPr>
          <p:cNvPr id="47" name="Text 45"/>
          <p:cNvSpPr/>
          <p:nvPr/>
        </p:nvSpPr>
        <p:spPr>
          <a:xfrm>
            <a:off x="9253728" y="3931920"/>
            <a:ext cx="204825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334E68"/>
                </a:solidFill>
              </a:rPr>
              <a:t>价格、合同、付款、审核等关键结果保留业务人员确认，不让 AI 自行做最终决定。</a:t>
            </a:r>
            <a:endParaRPr lang="en-US" sz="850" dirty="0"/>
          </a:p>
        </p:txBody>
      </p:sp>
      <p:sp>
        <p:nvSpPr>
          <p:cNvPr id="48" name="Text 46"/>
          <p:cNvSpPr/>
          <p:nvPr/>
        </p:nvSpPr>
        <p:spPr>
          <a:xfrm>
            <a:off x="960120" y="565099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53E75"/>
                </a:solidFill>
              </a:rPr>
              <a:t>核心原则：AI 提高理解与处理效率，系统保证规则一致，人对关键业务结果负责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14 · AI IN PRACTICE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15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已经落地的 DeepSeek 智能场景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覆盖查询、生成、识别、分析和规则建议，每项能力都能对应真实业务入口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1783080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3D6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30936" y="1901952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1956816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业务数据问答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50392" y="2395728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334E68"/>
                </a:solidFill>
              </a:rPr>
              <a:t>自然语言查询订单、合同、客户、工单、营收利润、回款和近期业务概况。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4352544" y="1783080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61688" y="1901952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81144" y="1956816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合同内容完善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581144" y="2395728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334E68"/>
                </a:solidFill>
              </a:rPr>
              <a:t>根据客户和购买项目生成服务内容，保留固定条款并交由业务人员确认。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8083296" y="1783080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92440" y="1901952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11896" y="1956816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营销内容生成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8311896" y="2395728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334E68"/>
                </a:solidFill>
              </a:rPr>
              <a:t>辅助生成门户资讯文章和产品详情，缩短资料整理与初稿制作时间。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621792" y="3776472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3D6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30936" y="3895344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50392" y="3950208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文档结构化识别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850392" y="4389120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334E68"/>
                </a:solidFill>
              </a:rPr>
              <a:t>结合 OCR 提取身份证、合同签署件和多语种证书中的关键字段。</a:t>
            </a:r>
            <a:endParaRPr lang="en-US" sz="880" dirty="0"/>
          </a:p>
        </p:txBody>
      </p:sp>
      <p:sp>
        <p:nvSpPr>
          <p:cNvPr id="25" name="Shape 23"/>
          <p:cNvSpPr/>
          <p:nvPr/>
        </p:nvSpPr>
        <p:spPr>
          <a:xfrm>
            <a:off x="4352544" y="3776472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361688" y="3895344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81144" y="3950208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经营分析总结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4581144" y="4389120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334E68"/>
                </a:solidFill>
              </a:rPr>
              <a:t>根据财务数据生成周期经营报告，并辅助形成员工周报、月报和风险提示。</a:t>
            </a:r>
            <a:endParaRPr lang="en-US" sz="880" dirty="0"/>
          </a:p>
        </p:txBody>
      </p:sp>
      <p:sp>
        <p:nvSpPr>
          <p:cNvPr id="29" name="Shape 27"/>
          <p:cNvSpPr/>
          <p:nvPr/>
        </p:nvSpPr>
        <p:spPr>
          <a:xfrm>
            <a:off x="8083296" y="3776472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092440" y="3895344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311896" y="3950208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续期预警建议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8311896" y="4389120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334E68"/>
                </a:solidFill>
              </a:rPr>
              <a:t>成本录入后建议续期与预警参数，再由规则链补齐产品、定价和提醒节点。</a:t>
            </a:r>
            <a:endParaRPr lang="en-US" sz="880" dirty="0"/>
          </a:p>
        </p:txBody>
      </p:sp>
      <p:sp>
        <p:nvSpPr>
          <p:cNvPr id="33" name="Shape 31"/>
          <p:cNvSpPr/>
          <p:nvPr/>
        </p:nvSpPr>
        <p:spPr>
          <a:xfrm>
            <a:off x="960120" y="5843016"/>
            <a:ext cx="10241280" cy="384048"/>
          </a:xfrm>
          <a:prstGeom prst="roundRect">
            <a:avLst/>
          </a:prstGeom>
          <a:solidFill>
            <a:srgbClr val="153E75"/>
          </a:solidFill>
          <a:ln w="12700">
            <a:solidFill>
              <a:srgbClr val="153E75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170432" y="5952744"/>
            <a:ext cx="9829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能力边界：DeepSeek 不可用时，部分场景使用规则默认值、本地查询或人工处理；不会绕过权限和审核。</a:t>
            </a:r>
            <a:endParaRPr lang="en-US" sz="88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 · AI ROADMAP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16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DeepSeek 能力将沿着业务价值持续升级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先把已上线场景做稳，再建设企业知识与统一管控，最后扩展跨流程协作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9808" y="1737360"/>
            <a:ext cx="10698480" cy="786384"/>
          </a:xfrm>
          <a:prstGeom prst="roundRect">
            <a:avLst/>
          </a:prstGeom>
          <a:solidFill>
            <a:srgbClr val="FFF3D6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1892808"/>
            <a:ext cx="2240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53E75"/>
                </a:solidFill>
              </a:rPr>
              <a:t>已上线｜场景智能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3310128" y="1856232"/>
            <a:ext cx="5532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10" dirty="0">
                <a:solidFill>
                  <a:srgbClr val="334E68"/>
                </a:solidFill>
              </a:rPr>
              <a:t>业务问答、合同与内容生成、OCR 结构化提取、经营分析、续期和预警建议。</a:t>
            </a:r>
            <a:endParaRPr lang="en-US" sz="910" dirty="0"/>
          </a:p>
        </p:txBody>
      </p:sp>
      <p:sp>
        <p:nvSpPr>
          <p:cNvPr id="12" name="Text 10"/>
          <p:cNvSpPr/>
          <p:nvPr/>
        </p:nvSpPr>
        <p:spPr>
          <a:xfrm>
            <a:off x="9070848" y="1984248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F59E0B"/>
                </a:solidFill>
              </a:rPr>
              <a:t>查询 · 识别 · 生成 · 分析</a:t>
            </a:r>
            <a:endParaRPr lang="en-US" sz="820" dirty="0"/>
          </a:p>
        </p:txBody>
      </p:sp>
      <p:sp>
        <p:nvSpPr>
          <p:cNvPr id="13" name="Shape 11"/>
          <p:cNvSpPr/>
          <p:nvPr/>
        </p:nvSpPr>
        <p:spPr>
          <a:xfrm>
            <a:off x="749808" y="2761488"/>
            <a:ext cx="1069848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2916936"/>
            <a:ext cx="2240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E5AA8"/>
                </a:solidFill>
              </a:rPr>
              <a:t>规划中｜企业知识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310128" y="2880360"/>
            <a:ext cx="5532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10" dirty="0">
                <a:solidFill>
                  <a:srgbClr val="334E68"/>
                </a:solidFill>
              </a:rPr>
              <a:t>沉淀经审核的产品资料、办理规则、合同模板和常见问题，为回答和生成提供可靠依据。</a:t>
            </a:r>
            <a:endParaRPr lang="en-US" sz="910" dirty="0"/>
          </a:p>
        </p:txBody>
      </p:sp>
      <p:sp>
        <p:nvSpPr>
          <p:cNvPr id="16" name="Text 14"/>
          <p:cNvSpPr/>
          <p:nvPr/>
        </p:nvSpPr>
        <p:spPr>
          <a:xfrm>
            <a:off x="9070848" y="3008376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627D98"/>
                </a:solidFill>
              </a:rPr>
              <a:t>知识可检索 · 内容有出处</a:t>
            </a:r>
            <a:endParaRPr lang="en-US" sz="820" dirty="0"/>
          </a:p>
        </p:txBody>
      </p:sp>
      <p:sp>
        <p:nvSpPr>
          <p:cNvPr id="17" name="Shape 15"/>
          <p:cNvSpPr/>
          <p:nvPr/>
        </p:nvSpPr>
        <p:spPr>
          <a:xfrm>
            <a:off x="749808" y="3785616"/>
            <a:ext cx="1069848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0120" y="3941064"/>
            <a:ext cx="2240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E5AA8"/>
                </a:solidFill>
              </a:rPr>
              <a:t>规划中｜统一管控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3310128" y="3904488"/>
            <a:ext cx="5532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10" dirty="0">
                <a:solidFill>
                  <a:srgbClr val="334E68"/>
                </a:solidFill>
              </a:rPr>
              <a:t>集中管理提示词、模型调用、权限、任务状态、人工确认和使用记录。</a:t>
            </a:r>
            <a:endParaRPr lang="en-US" sz="910" dirty="0"/>
          </a:p>
        </p:txBody>
      </p:sp>
      <p:sp>
        <p:nvSpPr>
          <p:cNvPr id="20" name="Text 18"/>
          <p:cNvSpPr/>
          <p:nvPr/>
        </p:nvSpPr>
        <p:spPr>
          <a:xfrm>
            <a:off x="9070848" y="4032504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627D98"/>
                </a:solidFill>
              </a:rPr>
              <a:t>权限清晰 · 过程可查</a:t>
            </a:r>
            <a:endParaRPr lang="en-US" sz="820" dirty="0"/>
          </a:p>
        </p:txBody>
      </p:sp>
      <p:sp>
        <p:nvSpPr>
          <p:cNvPr id="21" name="Shape 19"/>
          <p:cNvSpPr/>
          <p:nvPr/>
        </p:nvSpPr>
        <p:spPr>
          <a:xfrm>
            <a:off x="749808" y="4809744"/>
            <a:ext cx="1069848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0120" y="4965192"/>
            <a:ext cx="2240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E5AA8"/>
                </a:solidFill>
              </a:rPr>
              <a:t>规划中｜流程协作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3310128" y="4928616"/>
            <a:ext cx="5532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10" dirty="0">
                <a:solidFill>
                  <a:srgbClr val="334E68"/>
                </a:solidFill>
              </a:rPr>
              <a:t>在明确权限和审核节点后，让专项能力围绕报价、交付、续费和经营分析协同。</a:t>
            </a:r>
            <a:endParaRPr lang="en-US" sz="910" dirty="0"/>
          </a:p>
        </p:txBody>
      </p:sp>
      <p:sp>
        <p:nvSpPr>
          <p:cNvPr id="24" name="Text 22"/>
          <p:cNvSpPr/>
          <p:nvPr/>
        </p:nvSpPr>
        <p:spPr>
          <a:xfrm>
            <a:off x="9070848" y="5056632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627D98"/>
                </a:solidFill>
              </a:rPr>
              <a:t>分步执行 · 关键节点确认</a:t>
            </a:r>
            <a:endParaRPr lang="en-US" sz="820" dirty="0"/>
          </a:p>
        </p:txBody>
      </p:sp>
      <p:sp>
        <p:nvSpPr>
          <p:cNvPr id="25" name="Text 23"/>
          <p:cNvSpPr/>
          <p:nvPr/>
        </p:nvSpPr>
        <p:spPr>
          <a:xfrm>
            <a:off x="96012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53E75"/>
                </a:solidFill>
              </a:rPr>
              <a:t>所有规划能力均以数据质量、权限边界和人工审核机制完善为上线前提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16 · MANAGEMENT DASHBOARD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17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经营驾驶舱：从“凭感觉”转向“看数据”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管理层可以从同一套业务数据观察转化、收入、成本、利润与交付风险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773936"/>
            <a:ext cx="2468880" cy="932688"/>
          </a:xfrm>
          <a:prstGeom prst="roundRect">
            <a:avLst/>
          </a:prstGeom>
          <a:solidFill>
            <a:srgbClr val="FFF3D6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68096" y="2093976"/>
            <a:ext cx="22494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线索数量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419856" y="1773936"/>
            <a:ext cx="246888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29584" y="2093976"/>
            <a:ext cx="22494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客户转化率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181344" y="1773936"/>
            <a:ext cx="246888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91072" y="2093976"/>
            <a:ext cx="22494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报价金额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942832" y="1773936"/>
            <a:ext cx="246888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052560" y="2093976"/>
            <a:ext cx="22494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合同金额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58368" y="3081528"/>
            <a:ext cx="246888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" y="3401568"/>
            <a:ext cx="22494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回款金额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419856" y="3081528"/>
            <a:ext cx="2468880" cy="932688"/>
          </a:xfrm>
          <a:prstGeom prst="roundRect">
            <a:avLst/>
          </a:prstGeom>
          <a:solidFill>
            <a:srgbClr val="FFF3D6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529584" y="3401568"/>
            <a:ext cx="22494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订单收入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181344" y="3081528"/>
            <a:ext cx="246888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91072" y="3401568"/>
            <a:ext cx="22494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供应商成本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8942832" y="3081528"/>
            <a:ext cx="246888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052560" y="3401568"/>
            <a:ext cx="22494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毛利利润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58368" y="4389120"/>
            <a:ext cx="246888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68096" y="4709160"/>
            <a:ext cx="22494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工单完成率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3419856" y="4389120"/>
            <a:ext cx="246888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529584" y="4709160"/>
            <a:ext cx="22494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员工绩效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181344" y="4389120"/>
            <a:ext cx="2468880" cy="932688"/>
          </a:xfrm>
          <a:prstGeom prst="roundRect">
            <a:avLst/>
          </a:prstGeom>
          <a:solidFill>
            <a:srgbClr val="FFF3D6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291072" y="4709160"/>
            <a:ext cx="22494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国家/业务分布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8942832" y="4389120"/>
            <a:ext cx="246888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052560" y="4709160"/>
            <a:ext cx="22494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逾期风险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1005840" y="5916168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5AA8"/>
                </a:solidFill>
              </a:rPr>
              <a:t>同一笔业务的进度、责任、收入、成本和利润可以相互追溯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17 · BUSINESS VALUE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18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Nexus 为企业带来的核心价值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不仅是上线一套软件，更是建立可复制、可检查、可分析的运营体系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1783080"/>
            <a:ext cx="24871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30936" y="1901952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1956816"/>
            <a:ext cx="20482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53E75"/>
                </a:solidFill>
              </a:rPr>
              <a:t>提升效率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50392" y="2395728"/>
            <a:ext cx="20482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334E68"/>
                </a:solidFill>
              </a:rPr>
              <a:t>减少重复录入、手工制作、跨部门传递和反复确认。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410712" y="1783080"/>
            <a:ext cx="24871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419856" y="1901952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39312" y="1956816"/>
            <a:ext cx="20482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53E75"/>
                </a:solidFill>
              </a:rPr>
              <a:t>降低差错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639312" y="2395728"/>
            <a:ext cx="20482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334E68"/>
                </a:solidFill>
              </a:rPr>
              <a:t>统一报价、合同、回款、交付和财务口径，降低漏单错单。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199632" y="1783080"/>
            <a:ext cx="2487168" cy="1572768"/>
          </a:xfrm>
          <a:prstGeom prst="roundRect">
            <a:avLst>
              <a:gd name="adj" fmla="val 3488"/>
            </a:avLst>
          </a:prstGeom>
          <a:solidFill>
            <a:srgbClr val="FFF3D6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208776" y="1901952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28232" y="1956816"/>
            <a:ext cx="20482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53E75"/>
                </a:solidFill>
              </a:rPr>
              <a:t>控制利润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428232" y="2395728"/>
            <a:ext cx="20482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334E68"/>
                </a:solidFill>
              </a:rPr>
              <a:t>关联成交价、供应商成本、其他成本和绩效，识别低利润业务。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8988552" y="1783080"/>
            <a:ext cx="24871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997696" y="1901952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217152" y="1956816"/>
            <a:ext cx="20482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53E75"/>
                </a:solidFill>
              </a:rPr>
              <a:t>提升交付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9217152" y="2395728"/>
            <a:ext cx="20482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334E68"/>
                </a:solidFill>
              </a:rPr>
              <a:t>责任、进度、期限和资料要求清晰，减少延期与遗漏。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1051560" y="3813048"/>
            <a:ext cx="3246120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060704" y="3931920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280160" y="3986784"/>
            <a:ext cx="28072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53E75"/>
                </a:solidFill>
              </a:rPr>
              <a:t>改善体验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1280160" y="4425696"/>
            <a:ext cx="280720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334E68"/>
                </a:solidFill>
              </a:rPr>
              <a:t>客户可在线查看服务状态，增强透明度与信任。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507992" y="3813048"/>
            <a:ext cx="3246120" cy="1572768"/>
          </a:xfrm>
          <a:prstGeom prst="roundRect">
            <a:avLst>
              <a:gd name="adj" fmla="val 3488"/>
            </a:avLst>
          </a:prstGeom>
          <a:solidFill>
            <a:srgbClr val="FFF3D6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517136" y="3931920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36592" y="3986784"/>
            <a:ext cx="28072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53E75"/>
                </a:solidFill>
              </a:rPr>
              <a:t>促进续费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4736592" y="4425696"/>
            <a:ext cx="280720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334E68"/>
                </a:solidFill>
              </a:rPr>
              <a:t>通过到期和周期提醒持续经营老客户。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7964424" y="3813048"/>
            <a:ext cx="3246120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7973568" y="3931920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193024" y="3986784"/>
            <a:ext cx="28072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53E75"/>
                </a:solidFill>
              </a:rPr>
              <a:t>辅助决策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8193024" y="4425696"/>
            <a:ext cx="280720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334E68"/>
                </a:solidFill>
              </a:rPr>
              <a:t>管理层实时掌握转化、收入、成本、利润和员工产出。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960120" y="5669280"/>
            <a:ext cx="10241280" cy="502920"/>
          </a:xfrm>
          <a:prstGeom prst="roundRect">
            <a:avLst/>
          </a:prstGeom>
          <a:solidFill>
            <a:srgbClr val="153E75"/>
          </a:solidFill>
          <a:ln w="12700">
            <a:solidFill>
              <a:srgbClr val="153E75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188720" y="5824728"/>
            <a:ext cx="9784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最终目标：业务增长时，管理能力和服务质量能够同步增长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18 · IMPLEMENTATION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19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建议实施路径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从核心闭环开始，逐步扩展，不打断企业现有业务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1737360"/>
            <a:ext cx="1060704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60120" y="1865376"/>
            <a:ext cx="347472" cy="347472"/>
          </a:xfrm>
          <a:prstGeom prst="ellipse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193852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1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1481328" y="1874520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53E75"/>
                </a:solidFill>
              </a:rPr>
              <a:t>阶段 1｜业务梳理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675888" y="1883664"/>
            <a:ext cx="7132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334E68"/>
                </a:solidFill>
              </a:rPr>
              <a:t>确认客户、产品、报价、合同、订单和交付规则。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777240" y="2596896"/>
            <a:ext cx="1060704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60120" y="2724912"/>
            <a:ext cx="347472" cy="347472"/>
          </a:xfrm>
          <a:prstGeom prst="ellipse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60120" y="2798064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1481328" y="2734056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53E75"/>
                </a:solidFill>
              </a:rPr>
              <a:t>阶段 2｜基础配置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675888" y="2743200"/>
            <a:ext cx="7132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334E68"/>
                </a:solidFill>
              </a:rPr>
              <a:t>导入产品、客户、员工、供应商、权限和模板。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777240" y="3456432"/>
            <a:ext cx="10607040" cy="621792"/>
          </a:xfrm>
          <a:prstGeom prst="roundRect">
            <a:avLst/>
          </a:prstGeom>
          <a:solidFill>
            <a:srgbClr val="FFF3D6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60120" y="3584448"/>
            <a:ext cx="347472" cy="347472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6012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3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481328" y="3593592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53E75"/>
                </a:solidFill>
              </a:rPr>
              <a:t>阶段 3｜核心上线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675888" y="3602736"/>
            <a:ext cx="7132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334E68"/>
                </a:solidFill>
              </a:rPr>
              <a:t>优先上线报价—合同—回款—订单—工单闭环。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777240" y="4315968"/>
            <a:ext cx="1060704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60120" y="4443984"/>
            <a:ext cx="347472" cy="347472"/>
          </a:xfrm>
          <a:prstGeom prst="ellipse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60120" y="4517136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4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481328" y="445312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53E75"/>
                </a:solidFill>
              </a:rPr>
              <a:t>阶段 4｜协同扩展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3675888" y="4462272"/>
            <a:ext cx="7132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334E68"/>
                </a:solidFill>
              </a:rPr>
              <a:t>启用客户门户、供应商门户、财务和绩效。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777240" y="5175504"/>
            <a:ext cx="1060704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60120" y="5303520"/>
            <a:ext cx="347472" cy="347472"/>
          </a:xfrm>
          <a:prstGeom prst="ellipse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60120" y="5376672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5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1481328" y="5312664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53E75"/>
                </a:solidFill>
              </a:rPr>
              <a:t>阶段 5｜数据经营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3675888" y="5321808"/>
            <a:ext cx="7132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334E68"/>
                </a:solidFill>
              </a:rPr>
              <a:t>完善驾驶舱、AI 报告、续费规则和自动化。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 · WHY NEXUS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02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企业服务增长后，管理复杂度会快速上升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真正影响效率的，往往不是没有客户，而是信息和责任分散在不同人、不同工具中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1810512"/>
            <a:ext cx="3401568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30936" y="1929384"/>
            <a:ext cx="50292" cy="127101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1984248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客户资料分散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50392" y="2423160"/>
            <a:ext cx="2962656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微信、Excel、个人电脑并存，信息难沉淀。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4352544" y="1810512"/>
            <a:ext cx="3401568" cy="1508760"/>
          </a:xfrm>
          <a:prstGeom prst="roundRect">
            <a:avLst>
              <a:gd name="adj" fmla="val 3636"/>
            </a:avLst>
          </a:prstGeom>
          <a:solidFill>
            <a:srgbClr val="FFF3D6"/>
          </a:solidFill>
          <a:ln w="12700">
            <a:solidFill>
              <a:srgbClr val="F6C66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61688" y="1929384"/>
            <a:ext cx="50292" cy="127101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81144" y="1984248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报价与成本不统一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581144" y="2423160"/>
            <a:ext cx="2962656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依赖人工经验，容易出现价格和利润失控。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8083296" y="1810512"/>
            <a:ext cx="3401568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92440" y="1929384"/>
            <a:ext cx="50292" cy="127101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11896" y="1984248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收款与交付脱节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8311896" y="2423160"/>
            <a:ext cx="2962656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财务已收款，交付团队未必及时知晓。</a:t>
            </a:r>
            <a:endParaRPr lang="en-US" sz="920" dirty="0"/>
          </a:p>
        </p:txBody>
      </p:sp>
      <p:sp>
        <p:nvSpPr>
          <p:cNvPr id="21" name="Shape 19"/>
          <p:cNvSpPr/>
          <p:nvPr/>
        </p:nvSpPr>
        <p:spPr>
          <a:xfrm>
            <a:off x="621792" y="3749040"/>
            <a:ext cx="3401568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30936" y="3867912"/>
            <a:ext cx="50292" cy="127101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50392" y="3922776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工单责任不清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850392" y="4361688"/>
            <a:ext cx="2962656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负责人、截止时间和资料状态难统一。</a:t>
            </a:r>
            <a:endParaRPr lang="en-US" sz="920" dirty="0"/>
          </a:p>
        </p:txBody>
      </p:sp>
      <p:sp>
        <p:nvSpPr>
          <p:cNvPr id="25" name="Shape 23"/>
          <p:cNvSpPr/>
          <p:nvPr/>
        </p:nvSpPr>
        <p:spPr>
          <a:xfrm>
            <a:off x="4352544" y="3749040"/>
            <a:ext cx="3401568" cy="1508760"/>
          </a:xfrm>
          <a:prstGeom prst="roundRect">
            <a:avLst>
              <a:gd name="adj" fmla="val 3636"/>
            </a:avLst>
          </a:prstGeom>
          <a:solidFill>
            <a:srgbClr val="FFF3D6"/>
          </a:solidFill>
          <a:ln w="12700">
            <a:solidFill>
              <a:srgbClr val="F6C665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361688" y="3867912"/>
            <a:ext cx="50292" cy="127101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81144" y="3922776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供应商成本分散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4581144" y="4361688"/>
            <a:ext cx="2962656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报价版本多，变化难比较、难审核。</a:t>
            </a:r>
            <a:endParaRPr lang="en-US" sz="920" dirty="0"/>
          </a:p>
        </p:txBody>
      </p:sp>
      <p:sp>
        <p:nvSpPr>
          <p:cNvPr id="29" name="Shape 27"/>
          <p:cNvSpPr/>
          <p:nvPr/>
        </p:nvSpPr>
        <p:spPr>
          <a:xfrm>
            <a:off x="8083296" y="3749040"/>
            <a:ext cx="3401568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092440" y="3867912"/>
            <a:ext cx="50292" cy="127101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311896" y="3922776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经营数据滞后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8311896" y="4361688"/>
            <a:ext cx="2962656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收入、成本、利润、绩效无法及时关联。</a:t>
            </a:r>
            <a:endParaRPr lang="en-US" sz="92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AFC5D8"/>
                </a:solidFill>
              </a:rPr>
              <a:t>20</a:t>
            </a:r>
            <a:endParaRPr lang="en-US" sz="700" dirty="0"/>
          </a:p>
        </p:txBody>
      </p:sp>
      <p:pic>
        <p:nvPicPr>
          <p:cNvPr id="3" name="Image 0" descr="/home/dev/projects/nexus/frontend-admin/public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640080"/>
            <a:ext cx="1051560" cy="10515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13232" y="187452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让业务流程成为企业可持续增长的基础设施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749808" y="2852928"/>
            <a:ext cx="8138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D9E8F5"/>
                </a:solidFill>
              </a:rPr>
              <a:t>Nexus 将客户、报价、合同、回款、订单、交付、供应商、财务与绩效连接在一起。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731520" y="3895344"/>
            <a:ext cx="4617720" cy="1051560"/>
          </a:xfrm>
          <a:prstGeom prst="round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87552" y="4160520"/>
            <a:ext cx="4114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72B4D"/>
                </a:solidFill>
              </a:rPr>
              <a:t>下一步建议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172B4D"/>
                </a:solidFill>
              </a:rPr>
              <a:t>结合贵司实际业务，进行流程梳理与场景演示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49808" y="5852160"/>
            <a:ext cx="5120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FC5D8"/>
                </a:solidFill>
              </a:rPr>
              <a:t>耀天下 · Nexus 企业服务智能管理系统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 · POSITIONING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03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Nexus 的定位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不只是客户资料库，而是一套贯穿获客、成交、交付与经营核算的业务操作系统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1783080"/>
            <a:ext cx="10972800" cy="1143000"/>
          </a:xfrm>
          <a:prstGeom prst="roundRect">
            <a:avLst/>
          </a:prstGeom>
          <a:solidFill>
            <a:srgbClr val="153E75"/>
          </a:solidFill>
          <a:ln w="12700">
            <a:solidFill>
              <a:srgbClr val="153E7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1248" y="2139696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客户 → 报价 → 合同 → 回款 → 订单 → 工单 → 成本 → 绩效 → 财务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640080" y="3401568"/>
            <a:ext cx="3401568" cy="178308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9224" y="3520440"/>
            <a:ext cx="50292" cy="154533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68680" y="3575304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统一数据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868680" y="4014216"/>
            <a:ext cx="2962656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一份客户和业务数据贯穿全流程，减少重复录入。</a:t>
            </a:r>
            <a:endParaRPr lang="en-US" sz="920" dirty="0"/>
          </a:p>
        </p:txBody>
      </p:sp>
      <p:sp>
        <p:nvSpPr>
          <p:cNvPr id="15" name="Shape 13"/>
          <p:cNvSpPr/>
          <p:nvPr/>
        </p:nvSpPr>
        <p:spPr>
          <a:xfrm>
            <a:off x="4370832" y="3401568"/>
            <a:ext cx="3401568" cy="1783080"/>
          </a:xfrm>
          <a:prstGeom prst="roundRect">
            <a:avLst>
              <a:gd name="adj" fmla="val 3077"/>
            </a:avLst>
          </a:prstGeom>
          <a:solidFill>
            <a:srgbClr val="FFF3D6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379976" y="3520440"/>
            <a:ext cx="50292" cy="154533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99432" y="3575304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统一流程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599432" y="4014216"/>
            <a:ext cx="2962656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关键节点有状态、有责任人、有记录、有提醒。</a:t>
            </a:r>
            <a:endParaRPr lang="en-US" sz="920" dirty="0"/>
          </a:p>
        </p:txBody>
      </p:sp>
      <p:sp>
        <p:nvSpPr>
          <p:cNvPr id="19" name="Shape 17"/>
          <p:cNvSpPr/>
          <p:nvPr/>
        </p:nvSpPr>
        <p:spPr>
          <a:xfrm>
            <a:off x="8101584" y="3401568"/>
            <a:ext cx="3401568" cy="178308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110728" y="3520440"/>
            <a:ext cx="50292" cy="154533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330184" y="3575304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统一经营口径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8330184" y="4014216"/>
            <a:ext cx="2962656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收入、成本、利润、绩效与交付数据相互关联。</a:t>
            </a:r>
            <a:endParaRPr lang="en-US" sz="920" dirty="0"/>
          </a:p>
        </p:txBody>
      </p:sp>
      <p:sp>
        <p:nvSpPr>
          <p:cNvPr id="23" name="Text 21"/>
          <p:cNvSpPr/>
          <p:nvPr/>
        </p:nvSpPr>
        <p:spPr>
          <a:xfrm>
            <a:off x="987552" y="5715000"/>
            <a:ext cx="10149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5AA8"/>
                </a:solidFill>
              </a:rPr>
              <a:t>目标：让企业从“靠人盯、靠表格找、靠经验判断”转向“流程驱动、数据协同、实时分析”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 · END-TO-END FLOW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04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完整业务闭环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各环节自动衔接，减少人工重复操作和跨部门信息断点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847088"/>
            <a:ext cx="2029968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01</a:t>
            </a:r>
            <a:endParaRPr lang="en-US" sz="630" dirty="0"/>
          </a:p>
        </p:txBody>
      </p:sp>
      <p:sp>
        <p:nvSpPr>
          <p:cNvPr id="11" name="Text 9"/>
          <p:cNvSpPr/>
          <p:nvPr/>
        </p:nvSpPr>
        <p:spPr>
          <a:xfrm>
            <a:off x="731520" y="2157984"/>
            <a:ext cx="1883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客户线索</a:t>
            </a:r>
            <a:endParaRPr lang="en-US" sz="920" dirty="0"/>
          </a:p>
        </p:txBody>
      </p:sp>
      <p:sp>
        <p:nvSpPr>
          <p:cNvPr id="12" name="Text 10"/>
          <p:cNvSpPr/>
          <p:nvPr/>
        </p:nvSpPr>
        <p:spPr>
          <a:xfrm>
            <a:off x="2702052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2871216" y="1847088"/>
            <a:ext cx="2029968" cy="768096"/>
          </a:xfrm>
          <a:prstGeom prst="roundRect">
            <a:avLst/>
          </a:prstGeom>
          <a:solidFill>
            <a:srgbClr val="DCEBFA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944368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02</a:t>
            </a:r>
            <a:endParaRPr lang="en-US" sz="630" dirty="0"/>
          </a:p>
        </p:txBody>
      </p:sp>
      <p:sp>
        <p:nvSpPr>
          <p:cNvPr id="15" name="Text 13"/>
          <p:cNvSpPr/>
          <p:nvPr/>
        </p:nvSpPr>
        <p:spPr>
          <a:xfrm>
            <a:off x="2944368" y="2157984"/>
            <a:ext cx="1883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需求分析</a:t>
            </a:r>
            <a:endParaRPr lang="en-US" sz="920" dirty="0"/>
          </a:p>
        </p:txBody>
      </p:sp>
      <p:sp>
        <p:nvSpPr>
          <p:cNvPr id="16" name="Text 14"/>
          <p:cNvSpPr/>
          <p:nvPr/>
        </p:nvSpPr>
        <p:spPr>
          <a:xfrm>
            <a:off x="4914900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084064" y="1847088"/>
            <a:ext cx="2029968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57216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03</a:t>
            </a:r>
            <a:endParaRPr lang="en-US" sz="630" dirty="0"/>
          </a:p>
        </p:txBody>
      </p:sp>
      <p:sp>
        <p:nvSpPr>
          <p:cNvPr id="19" name="Text 17"/>
          <p:cNvSpPr/>
          <p:nvPr/>
        </p:nvSpPr>
        <p:spPr>
          <a:xfrm>
            <a:off x="5157216" y="2157984"/>
            <a:ext cx="1883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智能报价</a:t>
            </a:r>
            <a:endParaRPr lang="en-US" sz="920" dirty="0"/>
          </a:p>
        </p:txBody>
      </p:sp>
      <p:sp>
        <p:nvSpPr>
          <p:cNvPr id="20" name="Text 18"/>
          <p:cNvSpPr/>
          <p:nvPr/>
        </p:nvSpPr>
        <p:spPr>
          <a:xfrm>
            <a:off x="7127748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7296912" y="1847088"/>
            <a:ext cx="2029968" cy="768096"/>
          </a:xfrm>
          <a:prstGeom prst="roundRect">
            <a:avLst/>
          </a:prstGeom>
          <a:solidFill>
            <a:srgbClr val="DCEBFA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70064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04</a:t>
            </a:r>
            <a:endParaRPr lang="en-US" sz="630" dirty="0"/>
          </a:p>
        </p:txBody>
      </p:sp>
      <p:sp>
        <p:nvSpPr>
          <p:cNvPr id="23" name="Text 21"/>
          <p:cNvSpPr/>
          <p:nvPr/>
        </p:nvSpPr>
        <p:spPr>
          <a:xfrm>
            <a:off x="7370064" y="2157984"/>
            <a:ext cx="1883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报价确认</a:t>
            </a:r>
            <a:endParaRPr lang="en-US" sz="920" dirty="0"/>
          </a:p>
        </p:txBody>
      </p:sp>
      <p:sp>
        <p:nvSpPr>
          <p:cNvPr id="24" name="Text 22"/>
          <p:cNvSpPr/>
          <p:nvPr/>
        </p:nvSpPr>
        <p:spPr>
          <a:xfrm>
            <a:off x="9340596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9509760" y="1847088"/>
            <a:ext cx="2029968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582912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05</a:t>
            </a:r>
            <a:endParaRPr lang="en-US" sz="630" dirty="0"/>
          </a:p>
        </p:txBody>
      </p:sp>
      <p:sp>
        <p:nvSpPr>
          <p:cNvPr id="27" name="Text 25"/>
          <p:cNvSpPr/>
          <p:nvPr/>
        </p:nvSpPr>
        <p:spPr>
          <a:xfrm>
            <a:off x="9582912" y="2157984"/>
            <a:ext cx="1883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合同签署</a:t>
            </a:r>
            <a:endParaRPr lang="en-US" sz="920" dirty="0"/>
          </a:p>
        </p:txBody>
      </p:sp>
      <p:sp>
        <p:nvSpPr>
          <p:cNvPr id="28" name="Shape 26"/>
          <p:cNvSpPr/>
          <p:nvPr/>
        </p:nvSpPr>
        <p:spPr>
          <a:xfrm>
            <a:off x="658368" y="3054096"/>
            <a:ext cx="2029968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31520" y="3145536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01</a:t>
            </a:r>
            <a:endParaRPr lang="en-US" sz="630" dirty="0"/>
          </a:p>
        </p:txBody>
      </p:sp>
      <p:sp>
        <p:nvSpPr>
          <p:cNvPr id="30" name="Text 28"/>
          <p:cNvSpPr/>
          <p:nvPr/>
        </p:nvSpPr>
        <p:spPr>
          <a:xfrm>
            <a:off x="731520" y="3364992"/>
            <a:ext cx="1883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回款确认</a:t>
            </a:r>
            <a:endParaRPr lang="en-US" sz="920" dirty="0"/>
          </a:p>
        </p:txBody>
      </p:sp>
      <p:sp>
        <p:nvSpPr>
          <p:cNvPr id="31" name="Text 29"/>
          <p:cNvSpPr/>
          <p:nvPr/>
        </p:nvSpPr>
        <p:spPr>
          <a:xfrm>
            <a:off x="2702052" y="3300984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2871216" y="3054096"/>
            <a:ext cx="2029968" cy="768096"/>
          </a:xfrm>
          <a:prstGeom prst="roundRect">
            <a:avLst/>
          </a:prstGeom>
          <a:solidFill>
            <a:srgbClr val="DCEBFA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944368" y="3145536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02</a:t>
            </a:r>
            <a:endParaRPr lang="en-US" sz="630" dirty="0"/>
          </a:p>
        </p:txBody>
      </p:sp>
      <p:sp>
        <p:nvSpPr>
          <p:cNvPr id="34" name="Text 32"/>
          <p:cNvSpPr/>
          <p:nvPr/>
        </p:nvSpPr>
        <p:spPr>
          <a:xfrm>
            <a:off x="2944368" y="3364992"/>
            <a:ext cx="1883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自动建单</a:t>
            </a:r>
            <a:endParaRPr lang="en-US" sz="920" dirty="0"/>
          </a:p>
        </p:txBody>
      </p:sp>
      <p:sp>
        <p:nvSpPr>
          <p:cNvPr id="35" name="Text 33"/>
          <p:cNvSpPr/>
          <p:nvPr/>
        </p:nvSpPr>
        <p:spPr>
          <a:xfrm>
            <a:off x="4914900" y="3300984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5084064" y="3054096"/>
            <a:ext cx="2029968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157216" y="3145536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03</a:t>
            </a:r>
            <a:endParaRPr lang="en-US" sz="630" dirty="0"/>
          </a:p>
        </p:txBody>
      </p:sp>
      <p:sp>
        <p:nvSpPr>
          <p:cNvPr id="38" name="Text 36"/>
          <p:cNvSpPr/>
          <p:nvPr/>
        </p:nvSpPr>
        <p:spPr>
          <a:xfrm>
            <a:off x="5157216" y="3364992"/>
            <a:ext cx="1883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拆分工单</a:t>
            </a:r>
            <a:endParaRPr lang="en-US" sz="920" dirty="0"/>
          </a:p>
        </p:txBody>
      </p:sp>
      <p:sp>
        <p:nvSpPr>
          <p:cNvPr id="39" name="Text 37"/>
          <p:cNvSpPr/>
          <p:nvPr/>
        </p:nvSpPr>
        <p:spPr>
          <a:xfrm>
            <a:off x="7127748" y="3300984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40" name="Shape 38"/>
          <p:cNvSpPr/>
          <p:nvPr/>
        </p:nvSpPr>
        <p:spPr>
          <a:xfrm>
            <a:off x="7296912" y="3054096"/>
            <a:ext cx="2029968" cy="768096"/>
          </a:xfrm>
          <a:prstGeom prst="roundRect">
            <a:avLst/>
          </a:prstGeom>
          <a:solidFill>
            <a:srgbClr val="DCEBFA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7370064" y="3145536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04</a:t>
            </a:r>
            <a:endParaRPr lang="en-US" sz="630" dirty="0"/>
          </a:p>
        </p:txBody>
      </p:sp>
      <p:sp>
        <p:nvSpPr>
          <p:cNvPr id="42" name="Text 40"/>
          <p:cNvSpPr/>
          <p:nvPr/>
        </p:nvSpPr>
        <p:spPr>
          <a:xfrm>
            <a:off x="7370064" y="3364992"/>
            <a:ext cx="1883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交付跟踪</a:t>
            </a:r>
            <a:endParaRPr lang="en-US" sz="920" dirty="0"/>
          </a:p>
        </p:txBody>
      </p:sp>
      <p:sp>
        <p:nvSpPr>
          <p:cNvPr id="43" name="Text 41"/>
          <p:cNvSpPr/>
          <p:nvPr/>
        </p:nvSpPr>
        <p:spPr>
          <a:xfrm>
            <a:off x="9340596" y="3300984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44" name="Shape 42"/>
          <p:cNvSpPr/>
          <p:nvPr/>
        </p:nvSpPr>
        <p:spPr>
          <a:xfrm>
            <a:off x="9509760" y="3054096"/>
            <a:ext cx="2029968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9582912" y="3145536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05</a:t>
            </a:r>
            <a:endParaRPr lang="en-US" sz="630" dirty="0"/>
          </a:p>
        </p:txBody>
      </p:sp>
      <p:sp>
        <p:nvSpPr>
          <p:cNvPr id="46" name="Text 44"/>
          <p:cNvSpPr/>
          <p:nvPr/>
        </p:nvSpPr>
        <p:spPr>
          <a:xfrm>
            <a:off x="9582912" y="3364992"/>
            <a:ext cx="1883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证书续费</a:t>
            </a:r>
            <a:endParaRPr lang="en-US" sz="920" dirty="0"/>
          </a:p>
        </p:txBody>
      </p:sp>
      <p:sp>
        <p:nvSpPr>
          <p:cNvPr id="47" name="Shape 45"/>
          <p:cNvSpPr/>
          <p:nvPr/>
        </p:nvSpPr>
        <p:spPr>
          <a:xfrm>
            <a:off x="658368" y="4261104"/>
            <a:ext cx="2029968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731520" y="4352544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01</a:t>
            </a:r>
            <a:endParaRPr lang="en-US" sz="630" dirty="0"/>
          </a:p>
        </p:txBody>
      </p:sp>
      <p:sp>
        <p:nvSpPr>
          <p:cNvPr id="49" name="Text 47"/>
          <p:cNvSpPr/>
          <p:nvPr/>
        </p:nvSpPr>
        <p:spPr>
          <a:xfrm>
            <a:off x="731520" y="4572000"/>
            <a:ext cx="1883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供应商成本</a:t>
            </a:r>
            <a:endParaRPr lang="en-US" sz="920" dirty="0"/>
          </a:p>
        </p:txBody>
      </p:sp>
      <p:sp>
        <p:nvSpPr>
          <p:cNvPr id="50" name="Text 48"/>
          <p:cNvSpPr/>
          <p:nvPr/>
        </p:nvSpPr>
        <p:spPr>
          <a:xfrm>
            <a:off x="2702052" y="4507992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51" name="Shape 49"/>
          <p:cNvSpPr/>
          <p:nvPr/>
        </p:nvSpPr>
        <p:spPr>
          <a:xfrm>
            <a:off x="2871216" y="4261104"/>
            <a:ext cx="2029968" cy="768096"/>
          </a:xfrm>
          <a:prstGeom prst="roundRect">
            <a:avLst/>
          </a:prstGeom>
          <a:solidFill>
            <a:srgbClr val="DCEBFA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2944368" y="4352544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02</a:t>
            </a:r>
            <a:endParaRPr lang="en-US" sz="630" dirty="0"/>
          </a:p>
        </p:txBody>
      </p:sp>
      <p:sp>
        <p:nvSpPr>
          <p:cNvPr id="53" name="Text 51"/>
          <p:cNvSpPr/>
          <p:nvPr/>
        </p:nvSpPr>
        <p:spPr>
          <a:xfrm>
            <a:off x="2944368" y="4572000"/>
            <a:ext cx="1883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员工绩效</a:t>
            </a:r>
            <a:endParaRPr lang="en-US" sz="920" dirty="0"/>
          </a:p>
        </p:txBody>
      </p:sp>
      <p:sp>
        <p:nvSpPr>
          <p:cNvPr id="54" name="Text 52"/>
          <p:cNvSpPr/>
          <p:nvPr/>
        </p:nvSpPr>
        <p:spPr>
          <a:xfrm>
            <a:off x="4914900" y="4507992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55" name="Shape 53"/>
          <p:cNvSpPr/>
          <p:nvPr/>
        </p:nvSpPr>
        <p:spPr>
          <a:xfrm>
            <a:off x="5084064" y="4261104"/>
            <a:ext cx="2029968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5157216" y="4352544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03</a:t>
            </a:r>
            <a:endParaRPr lang="en-US" sz="630" dirty="0"/>
          </a:p>
        </p:txBody>
      </p:sp>
      <p:sp>
        <p:nvSpPr>
          <p:cNvPr id="57" name="Text 55"/>
          <p:cNvSpPr/>
          <p:nvPr/>
        </p:nvSpPr>
        <p:spPr>
          <a:xfrm>
            <a:off x="5157216" y="4572000"/>
            <a:ext cx="1883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财务核算</a:t>
            </a:r>
            <a:endParaRPr lang="en-US" sz="920" dirty="0"/>
          </a:p>
        </p:txBody>
      </p:sp>
      <p:sp>
        <p:nvSpPr>
          <p:cNvPr id="58" name="Text 56"/>
          <p:cNvSpPr/>
          <p:nvPr/>
        </p:nvSpPr>
        <p:spPr>
          <a:xfrm>
            <a:off x="7127748" y="4507992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59" name="Shape 57"/>
          <p:cNvSpPr/>
          <p:nvPr/>
        </p:nvSpPr>
        <p:spPr>
          <a:xfrm>
            <a:off x="7296912" y="4261104"/>
            <a:ext cx="2029968" cy="768096"/>
          </a:xfrm>
          <a:prstGeom prst="roundRect">
            <a:avLst/>
          </a:prstGeom>
          <a:solidFill>
            <a:srgbClr val="DCEBFA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370064" y="4352544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04</a:t>
            </a:r>
            <a:endParaRPr lang="en-US" sz="630" dirty="0"/>
          </a:p>
        </p:txBody>
      </p:sp>
      <p:sp>
        <p:nvSpPr>
          <p:cNvPr id="61" name="Text 59"/>
          <p:cNvSpPr/>
          <p:nvPr/>
        </p:nvSpPr>
        <p:spPr>
          <a:xfrm>
            <a:off x="7370064" y="4572000"/>
            <a:ext cx="1883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利润分析</a:t>
            </a:r>
            <a:endParaRPr lang="en-US" sz="920" dirty="0"/>
          </a:p>
        </p:txBody>
      </p:sp>
      <p:sp>
        <p:nvSpPr>
          <p:cNvPr id="62" name="Text 60"/>
          <p:cNvSpPr/>
          <p:nvPr/>
        </p:nvSpPr>
        <p:spPr>
          <a:xfrm>
            <a:off x="9340596" y="4507992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63" name="Shape 61"/>
          <p:cNvSpPr/>
          <p:nvPr/>
        </p:nvSpPr>
        <p:spPr>
          <a:xfrm>
            <a:off x="9509760" y="4261104"/>
            <a:ext cx="2029968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9582912" y="4352544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05</a:t>
            </a:r>
            <a:endParaRPr lang="en-US" sz="630" dirty="0"/>
          </a:p>
        </p:txBody>
      </p:sp>
      <p:sp>
        <p:nvSpPr>
          <p:cNvPr id="65" name="Text 63"/>
          <p:cNvSpPr/>
          <p:nvPr/>
        </p:nvSpPr>
        <p:spPr>
          <a:xfrm>
            <a:off x="9582912" y="4572000"/>
            <a:ext cx="1883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经营决策</a:t>
            </a:r>
            <a:endParaRPr lang="en-US" sz="920" dirty="0"/>
          </a:p>
        </p:txBody>
      </p:sp>
      <p:sp>
        <p:nvSpPr>
          <p:cNvPr id="66" name="Shape 64"/>
          <p:cNvSpPr/>
          <p:nvPr/>
        </p:nvSpPr>
        <p:spPr>
          <a:xfrm>
            <a:off x="1051560" y="5596128"/>
            <a:ext cx="10104120" cy="502920"/>
          </a:xfrm>
          <a:prstGeom prst="roundRect">
            <a:avLst/>
          </a:prstGeom>
          <a:solidFill>
            <a:srgbClr val="FFF3D6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1234440" y="5751576"/>
            <a:ext cx="9738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2B4D"/>
                </a:solidFill>
              </a:rPr>
              <a:t>从一次成交延伸到持续交付、到期续费和客户长期经营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 · SYSTEM MAP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05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一个后端，连接三个业务入口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内部员工、客户与供应商在同一业务体系中协作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847088"/>
            <a:ext cx="3401568" cy="3200400"/>
          </a:xfrm>
          <a:prstGeom prst="roundRect">
            <a:avLst>
              <a:gd name="adj" fmla="val 171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67512" y="1965960"/>
            <a:ext cx="50292" cy="296265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86968" y="2020824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53E75"/>
                </a:solidFill>
              </a:rPr>
              <a:t>内部管理后台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86968" y="2459736"/>
            <a:ext cx="2962656" cy="2450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334E68"/>
                </a:solidFill>
              </a:rPr>
              <a:t>销售、交付、财务、人事与管理层使用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34E68"/>
                </a:solidFill>
              </a:rPr>
              <a:t>客户、报价、合同、订单、工单、成本、绩效和经营分析集中管理。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89120" y="1847088"/>
            <a:ext cx="3401568" cy="3200400"/>
          </a:xfrm>
          <a:prstGeom prst="roundRect">
            <a:avLst>
              <a:gd name="adj" fmla="val 1714"/>
            </a:avLst>
          </a:prstGeom>
          <a:solidFill>
            <a:srgbClr val="FFF3D6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98264" y="1965960"/>
            <a:ext cx="50292" cy="296265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17720" y="2020824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53E75"/>
                </a:solidFill>
              </a:rPr>
              <a:t>客户服务门户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617720" y="2459736"/>
            <a:ext cx="2962656" cy="2450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334E68"/>
                </a:solidFill>
              </a:rPr>
              <a:t>客户在线自助使用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34E68"/>
                </a:solidFill>
              </a:rPr>
              <a:t>浏览产品、获取报价、确认合同、在线支付、查看订单和交付进度。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119872" y="1847088"/>
            <a:ext cx="3401568" cy="3200400"/>
          </a:xfrm>
          <a:prstGeom prst="roundRect">
            <a:avLst>
              <a:gd name="adj" fmla="val 171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129016" y="1965960"/>
            <a:ext cx="50292" cy="296265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48472" y="2020824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53E75"/>
                </a:solidFill>
              </a:rPr>
              <a:t>供应商协作门户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348472" y="2459736"/>
            <a:ext cx="2962656" cy="2450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334E68"/>
                </a:solidFill>
              </a:rPr>
              <a:t>供应商在线协同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34E68"/>
                </a:solidFill>
              </a:rPr>
              <a:t>提交资料、上传资质、维护报价、批量导入并查看审核状态。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60120" y="5596128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5AA8"/>
                </a:solidFill>
              </a:rPr>
              <a:t>统一 API 与统一数据库保证上下游看到的是同一笔业务、同一组状态和同一套规则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05 · CUSTOMER &amp; SALES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06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获客与成交：让商机有归属、报价有依据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客户档案、线索跟进、产品价格和供应商成本进入同一条成交链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792224"/>
            <a:ext cx="5166360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67512" y="1911096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86968" y="1965960"/>
            <a:ext cx="4727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客户与线索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86968" y="2404872"/>
            <a:ext cx="47274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客户、公司、联系方式、微信群、来源、标签、负责人及跟进记录。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6190488" y="1792224"/>
            <a:ext cx="5166360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9632" y="1911096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19088" y="1965960"/>
            <a:ext cx="4727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统一产品服务库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419088" y="2404872"/>
            <a:ext cx="47274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国家、服务分类、标准价格、办理周期、资料、流程与续费规则。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658368" y="3785616"/>
            <a:ext cx="5166360" cy="1572768"/>
          </a:xfrm>
          <a:prstGeom prst="roundRect">
            <a:avLst>
              <a:gd name="adj" fmla="val 3488"/>
            </a:avLst>
          </a:prstGeom>
          <a:solidFill>
            <a:srgbClr val="FFF3D6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67512" y="3904488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86968" y="3959352"/>
            <a:ext cx="4727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智能报价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886968" y="4398264"/>
            <a:ext cx="47274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多产品组合、标准价与成交价、优惠、版本、成本和预计利润。</a:t>
            </a:r>
            <a:endParaRPr lang="en-US" sz="920" dirty="0"/>
          </a:p>
        </p:txBody>
      </p:sp>
      <p:sp>
        <p:nvSpPr>
          <p:cNvPr id="21" name="Shape 19"/>
          <p:cNvSpPr/>
          <p:nvPr/>
        </p:nvSpPr>
        <p:spPr>
          <a:xfrm>
            <a:off x="6190488" y="3785616"/>
            <a:ext cx="5166360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199632" y="3904488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19088" y="3959352"/>
            <a:ext cx="4727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报价转合同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419088" y="4398264"/>
            <a:ext cx="47274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客户确认后生成合同，自动带入主体、服务项目、金额与模板内容。</a:t>
            </a:r>
            <a:endParaRPr lang="en-US" sz="920" dirty="0"/>
          </a:p>
        </p:txBody>
      </p:sp>
      <p:sp>
        <p:nvSpPr>
          <p:cNvPr id="25" name="Text 23"/>
          <p:cNvSpPr/>
          <p:nvPr/>
        </p:nvSpPr>
        <p:spPr>
          <a:xfrm>
            <a:off x="960120" y="5925312"/>
            <a:ext cx="10149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业务价值：减少随意报价、重复制作和客户信息断层，为利润控制建立基础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06 · CONTRACT &amp; PAYMENT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07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合同与回款：从成交承诺到资金确认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合同内容、签署文件、回款金额和订单创建保持一致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792224"/>
            <a:ext cx="5166360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67512" y="1911096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86968" y="1965960"/>
            <a:ext cx="4727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合同模板与变量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86968" y="2404872"/>
            <a:ext cx="47274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客户、公司、金额、项目、服务周期等信息自动填充。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6190488" y="1792224"/>
            <a:ext cx="5166360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9632" y="1911096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19088" y="1965960"/>
            <a:ext cx="4727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版本与签署管理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419088" y="2404872"/>
            <a:ext cx="47274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在线调整、历史版本、签署状态、扫描件和 OCR 核对。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658368" y="3785616"/>
            <a:ext cx="5166360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67512" y="3904488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86968" y="3959352"/>
            <a:ext cx="4727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回款与支付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886968" y="4398264"/>
            <a:ext cx="47274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已收、未收、分期、含税金额、退款和支付状态统一管理。</a:t>
            </a:r>
            <a:endParaRPr lang="en-US" sz="920" dirty="0"/>
          </a:p>
        </p:txBody>
      </p:sp>
      <p:sp>
        <p:nvSpPr>
          <p:cNvPr id="21" name="Shape 19"/>
          <p:cNvSpPr/>
          <p:nvPr/>
        </p:nvSpPr>
        <p:spPr>
          <a:xfrm>
            <a:off x="6190488" y="3785616"/>
            <a:ext cx="5166360" cy="1572768"/>
          </a:xfrm>
          <a:prstGeom prst="roundRect">
            <a:avLst>
              <a:gd name="adj" fmla="val 3488"/>
            </a:avLst>
          </a:prstGeom>
          <a:solidFill>
            <a:srgbClr val="FFF3D6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199632" y="3904488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19088" y="3959352"/>
            <a:ext cx="4727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自动创建订单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419088" y="4398264"/>
            <a:ext cx="47274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回款确认后按产品创建订单与交付工单，减少人工转单。</a:t>
            </a:r>
            <a:endParaRPr lang="en-US" sz="920" dirty="0"/>
          </a:p>
        </p:txBody>
      </p:sp>
      <p:sp>
        <p:nvSpPr>
          <p:cNvPr id="25" name="Text 23"/>
          <p:cNvSpPr/>
          <p:nvPr/>
        </p:nvSpPr>
        <p:spPr>
          <a:xfrm>
            <a:off x="822960" y="5925312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5AA8"/>
                </a:solidFill>
              </a:rPr>
              <a:t>关键结果：避免“钱已到账但业务未启动”，每笔资金都能找到对应合同、订单与交付记录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07 · DELIVERY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08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订单与工单：把承诺转化为可执行的交付任务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一个合同可拆分多个产品订单，每项服务都有负责人、进度、期限和资料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1847088"/>
            <a:ext cx="166116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01</a:t>
            </a:r>
            <a:endParaRPr lang="en-US" sz="630" dirty="0"/>
          </a:p>
        </p:txBody>
      </p:sp>
      <p:sp>
        <p:nvSpPr>
          <p:cNvPr id="11" name="Text 9"/>
          <p:cNvSpPr/>
          <p:nvPr/>
        </p:nvSpPr>
        <p:spPr>
          <a:xfrm>
            <a:off x="73152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合同/报价</a:t>
            </a:r>
            <a:endParaRPr lang="en-US" sz="920" dirty="0"/>
          </a:p>
        </p:txBody>
      </p:sp>
      <p:sp>
        <p:nvSpPr>
          <p:cNvPr id="12" name="Text 10"/>
          <p:cNvSpPr/>
          <p:nvPr/>
        </p:nvSpPr>
        <p:spPr>
          <a:xfrm>
            <a:off x="2333244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2502408" y="1847088"/>
            <a:ext cx="1661160" cy="768096"/>
          </a:xfrm>
          <a:prstGeom prst="roundRect">
            <a:avLst/>
          </a:prstGeom>
          <a:solidFill>
            <a:srgbClr val="DCEBFA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7556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02</a:t>
            </a:r>
            <a:endParaRPr lang="en-US" sz="630" dirty="0"/>
          </a:p>
        </p:txBody>
      </p:sp>
      <p:sp>
        <p:nvSpPr>
          <p:cNvPr id="15" name="Text 13"/>
          <p:cNvSpPr/>
          <p:nvPr/>
        </p:nvSpPr>
        <p:spPr>
          <a:xfrm>
            <a:off x="257556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产品订单</a:t>
            </a:r>
            <a:endParaRPr lang="en-US" sz="920" dirty="0"/>
          </a:p>
        </p:txBody>
      </p:sp>
      <p:sp>
        <p:nvSpPr>
          <p:cNvPr id="16" name="Text 14"/>
          <p:cNvSpPr/>
          <p:nvPr/>
        </p:nvSpPr>
        <p:spPr>
          <a:xfrm>
            <a:off x="4177284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346448" y="1847088"/>
            <a:ext cx="166116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960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03</a:t>
            </a:r>
            <a:endParaRPr lang="en-US" sz="630" dirty="0"/>
          </a:p>
        </p:txBody>
      </p:sp>
      <p:sp>
        <p:nvSpPr>
          <p:cNvPr id="19" name="Text 17"/>
          <p:cNvSpPr/>
          <p:nvPr/>
        </p:nvSpPr>
        <p:spPr>
          <a:xfrm>
            <a:off x="441960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交付工单</a:t>
            </a:r>
            <a:endParaRPr lang="en-US" sz="920" dirty="0"/>
          </a:p>
        </p:txBody>
      </p:sp>
      <p:sp>
        <p:nvSpPr>
          <p:cNvPr id="20" name="Text 18"/>
          <p:cNvSpPr/>
          <p:nvPr/>
        </p:nvSpPr>
        <p:spPr>
          <a:xfrm>
            <a:off x="6021324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190488" y="1847088"/>
            <a:ext cx="1661160" cy="768096"/>
          </a:xfrm>
          <a:prstGeom prst="roundRect">
            <a:avLst/>
          </a:prstGeom>
          <a:solidFill>
            <a:srgbClr val="DCEBFA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6364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04</a:t>
            </a:r>
            <a:endParaRPr lang="en-US" sz="630" dirty="0"/>
          </a:p>
        </p:txBody>
      </p:sp>
      <p:sp>
        <p:nvSpPr>
          <p:cNvPr id="23" name="Text 21"/>
          <p:cNvSpPr/>
          <p:nvPr/>
        </p:nvSpPr>
        <p:spPr>
          <a:xfrm>
            <a:off x="626364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资料与附件</a:t>
            </a:r>
            <a:endParaRPr lang="en-US" sz="920" dirty="0"/>
          </a:p>
        </p:txBody>
      </p:sp>
      <p:sp>
        <p:nvSpPr>
          <p:cNvPr id="24" name="Text 22"/>
          <p:cNvSpPr/>
          <p:nvPr/>
        </p:nvSpPr>
        <p:spPr>
          <a:xfrm>
            <a:off x="7865364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8034528" y="1847088"/>
            <a:ext cx="166116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0768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05</a:t>
            </a:r>
            <a:endParaRPr lang="en-US" sz="630" dirty="0"/>
          </a:p>
        </p:txBody>
      </p:sp>
      <p:sp>
        <p:nvSpPr>
          <p:cNvPr id="27" name="Text 25"/>
          <p:cNvSpPr/>
          <p:nvPr/>
        </p:nvSpPr>
        <p:spPr>
          <a:xfrm>
            <a:off x="810768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进度与日志</a:t>
            </a:r>
            <a:endParaRPr lang="en-US" sz="920" dirty="0"/>
          </a:p>
        </p:txBody>
      </p:sp>
      <p:sp>
        <p:nvSpPr>
          <p:cNvPr id="28" name="Text 26"/>
          <p:cNvSpPr/>
          <p:nvPr/>
        </p:nvSpPr>
        <p:spPr>
          <a:xfrm>
            <a:off x="9709404" y="209397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</a:rPr>
              <a:t>›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9878568" y="1847088"/>
            <a:ext cx="1661160" cy="768096"/>
          </a:xfrm>
          <a:prstGeom prst="roundRect">
            <a:avLst/>
          </a:prstGeom>
          <a:solidFill>
            <a:srgbClr val="DCEBFA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951720" y="1938528"/>
            <a:ext cx="320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F59E0B"/>
                </a:solidFill>
              </a:rPr>
              <a:t>06</a:t>
            </a:r>
            <a:endParaRPr lang="en-US" sz="630" dirty="0"/>
          </a:p>
        </p:txBody>
      </p:sp>
      <p:sp>
        <p:nvSpPr>
          <p:cNvPr id="31" name="Text 29"/>
          <p:cNvSpPr/>
          <p:nvPr/>
        </p:nvSpPr>
        <p:spPr>
          <a:xfrm>
            <a:off x="9951720" y="2157984"/>
            <a:ext cx="15148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153E75"/>
                </a:solidFill>
              </a:rPr>
              <a:t>完成交付</a:t>
            </a:r>
            <a:endParaRPr lang="en-US" sz="920" dirty="0"/>
          </a:p>
        </p:txBody>
      </p:sp>
      <p:sp>
        <p:nvSpPr>
          <p:cNvPr id="32" name="Shape 30"/>
          <p:cNvSpPr/>
          <p:nvPr/>
        </p:nvSpPr>
        <p:spPr>
          <a:xfrm>
            <a:off x="658368" y="3355848"/>
            <a:ext cx="2487168" cy="164592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67512" y="3474720"/>
            <a:ext cx="50292" cy="140817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86968" y="3529584"/>
            <a:ext cx="20482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责任清晰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886968" y="3968496"/>
            <a:ext cx="2048256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334E68"/>
                </a:solidFill>
              </a:rPr>
              <a:t>负责人、创建人和协作人员可追踪。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3447288" y="3355848"/>
            <a:ext cx="2487168" cy="1645920"/>
          </a:xfrm>
          <a:prstGeom prst="roundRect">
            <a:avLst>
              <a:gd name="adj" fmla="val 3333"/>
            </a:avLst>
          </a:prstGeom>
          <a:solidFill>
            <a:srgbClr val="FFF3D6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3456432" y="3474720"/>
            <a:ext cx="50292" cy="140817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675888" y="3529584"/>
            <a:ext cx="20482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期限可控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3675888" y="3968496"/>
            <a:ext cx="2048256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334E68"/>
                </a:solidFill>
              </a:rPr>
              <a:t>截止日期、逾期预警和待办提醒。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6236208" y="3355848"/>
            <a:ext cx="2487168" cy="164592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245352" y="3474720"/>
            <a:ext cx="50292" cy="140817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64808" y="3529584"/>
            <a:ext cx="20482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字段灵活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6464808" y="3968496"/>
            <a:ext cx="2048256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334E68"/>
                </a:solidFill>
              </a:rPr>
              <a:t>不同业务使用不同动态字段与模板。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9025128" y="3355848"/>
            <a:ext cx="2487168" cy="164592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9034272" y="3474720"/>
            <a:ext cx="50292" cy="140817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9253728" y="3529584"/>
            <a:ext cx="20482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53E75"/>
                </a:solidFill>
              </a:rPr>
              <a:t>交付留痕</a:t>
            </a:r>
            <a:endParaRPr lang="en-US" sz="1200" dirty="0"/>
          </a:p>
        </p:txBody>
      </p:sp>
      <p:sp>
        <p:nvSpPr>
          <p:cNvPr id="47" name="Text 45"/>
          <p:cNvSpPr/>
          <p:nvPr/>
        </p:nvSpPr>
        <p:spPr>
          <a:xfrm>
            <a:off x="9253728" y="3968496"/>
            <a:ext cx="2048256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334E68"/>
                </a:solidFill>
              </a:rPr>
              <a:t>附件、证书、状态和操作日志统一保存。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960120" y="562356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53E75"/>
                </a:solidFill>
              </a:rPr>
              <a:t>管理层可快速看到：未分配、办理中、即将超期、已完成，以及每名员工当前负荷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19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E5A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08 · SUPPLIER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109960" y="64465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27D98"/>
                </a:solidFill>
              </a:rPr>
              <a:t>09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40080" y="557784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2B4D"/>
                </a:solidFill>
              </a:rPr>
              <a:t>供应商与成本：把外部协作纳入可控流程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27D98"/>
                </a:solidFill>
              </a:rPr>
              <a:t>供应商可以自助提交，平台负责审核和成本生效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1536192"/>
            <a:ext cx="1088136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536192"/>
            <a:ext cx="9601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1783080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30936" y="1901952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1956816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供应商档案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50392" y="2395728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联系人、服务国家、资质文件、历史合作与评价。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4352544" y="1783080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61688" y="1901952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81144" y="1956816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成本报价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581144" y="2395728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分类级或产品级报价，多币种、版本和变动原因。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8083296" y="1783080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3D6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92440" y="1901952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11896" y="1956816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审核机制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8311896" y="2395728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供应商自助报价先进入待审核，审核通过后才参与成本。</a:t>
            </a:r>
            <a:endParaRPr lang="en-US" sz="920" dirty="0"/>
          </a:p>
        </p:txBody>
      </p:sp>
      <p:sp>
        <p:nvSpPr>
          <p:cNvPr id="21" name="Shape 19"/>
          <p:cNvSpPr/>
          <p:nvPr/>
        </p:nvSpPr>
        <p:spPr>
          <a:xfrm>
            <a:off x="621792" y="3776472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30936" y="3895344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50392" y="3950208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成本比较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850392" y="4389120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查看最低成本、产品默认供应商和供应商差异。</a:t>
            </a:r>
            <a:endParaRPr lang="en-US" sz="920" dirty="0"/>
          </a:p>
        </p:txBody>
      </p:sp>
      <p:sp>
        <p:nvSpPr>
          <p:cNvPr id="25" name="Shape 23"/>
          <p:cNvSpPr/>
          <p:nvPr/>
        </p:nvSpPr>
        <p:spPr>
          <a:xfrm>
            <a:off x="4352544" y="3776472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361688" y="3895344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81144" y="3950208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供应商门户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4581144" y="4389120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注册、资料、资质、单条报价、批量导入和审核状态。</a:t>
            </a:r>
            <a:endParaRPr lang="en-US" sz="920" dirty="0"/>
          </a:p>
        </p:txBody>
      </p:sp>
      <p:sp>
        <p:nvSpPr>
          <p:cNvPr id="29" name="Shape 27"/>
          <p:cNvSpPr/>
          <p:nvPr/>
        </p:nvSpPr>
        <p:spPr>
          <a:xfrm>
            <a:off x="8083296" y="3776472"/>
            <a:ext cx="3401568" cy="1572768"/>
          </a:xfrm>
          <a:prstGeom prst="roundRect">
            <a:avLst>
              <a:gd name="adj" fmla="val 3488"/>
            </a:avLst>
          </a:prstGeom>
          <a:solidFill>
            <a:srgbClr val="FFF3D6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092440" y="3895344"/>
            <a:ext cx="50292" cy="133502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311896" y="3950208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53E75"/>
                </a:solidFill>
              </a:rPr>
              <a:t>利润保护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8311896" y="4389120"/>
            <a:ext cx="29626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334E68"/>
                </a:solidFill>
              </a:rPr>
              <a:t>报价时自动带出已审核成本，为成交价和预计利润提供依据。</a:t>
            </a:r>
            <a:endParaRPr lang="en-US" sz="9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icrosoft YaHe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耀天下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Nexus 企业服务智能管理系统</dc:title>
  <dc:subject>Nexus 对外商务介绍</dc:subject>
  <dc:creator>耀天下 · Nexus</dc:creator>
  <cp:lastModifiedBy>耀天下 · Nexus</cp:lastModifiedBy>
  <cp:revision>1</cp:revision>
  <dcterms:created xsi:type="dcterms:W3CDTF">2026-08-06T09:04:29Z</dcterms:created>
  <dcterms:modified xsi:type="dcterms:W3CDTF">2026-08-06T09:04:29Z</dcterms:modified>
</cp:coreProperties>
</file>