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4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243F"/>
          </a:solidFill>
          <a:ln w="12700">
            <a:solidFill>
              <a:srgbClr val="1024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955280" y="-1554480"/>
            <a:ext cx="5852160" cy="5852160"/>
          </a:xfrm>
          <a:prstGeom prst="arc">
            <a:avLst/>
          </a:prstGeom>
          <a:solidFill>
            <a:srgbClr val="10243F">
              <a:alpha val="0"/>
            </a:srgbClr>
          </a:solidFill>
          <a:ln w="17780">
            <a:solidFill>
              <a:srgbClr val="B8924A">
                <a:alpha val="7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-457200"/>
            <a:ext cx="4023360" cy="4023360"/>
          </a:xfrm>
          <a:prstGeom prst="arc">
            <a:avLst/>
          </a:prstGeom>
          <a:solidFill>
            <a:srgbClr val="10243F">
              <a:alpha val="0"/>
            </a:srgbClr>
          </a:solidFill>
          <a:ln w="8890">
            <a:solidFill>
              <a:srgbClr val="B8924A">
                <a:alpha val="4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40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WISILK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5800" y="1234440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AF6EE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85800" y="2011680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AI商业操作系统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5800" y="2651760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FAF6EE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以一条可追踪的业务链，连接客户、报价、合同、回款、订单、工单、供应商、业务财务、绩效与续费。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85800" y="60807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C7D5E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商务介绍｜2026.09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下一步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从一个真实场景开始确认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05740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57400"/>
            <a:ext cx="50292" cy="100584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  需求访谈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670048"/>
            <a:ext cx="4690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识别最需要解决的业务断点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6217920" y="205740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17920" y="2057400"/>
            <a:ext cx="50292" cy="100584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2402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  场景演示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28232" y="2670048"/>
            <a:ext cx="4690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只展示与客户问题相关的已验证能力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85800" y="338328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3383280"/>
            <a:ext cx="50292" cy="100584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356616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  范围确认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96112" y="3995928"/>
            <a:ext cx="4690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明确标准功能、配置、迁移、接口、定制与排除项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6217920" y="3383280"/>
            <a:ext cx="5074920" cy="1005840"/>
          </a:xfrm>
          <a:prstGeom prst="roundRect">
            <a:avLst>
              <a:gd name="adj" fmla="val 7273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0" y="3383280"/>
            <a:ext cx="50292" cy="100584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28232" y="356616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  书面计划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28232" y="3995928"/>
            <a:ext cx="46908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以报价、SOW、合同和验收标准确认交付</a:t>
            </a:r>
            <a:endParaRPr lang="en-US" sz="1020" dirty="0"/>
          </a:p>
        </p:txBody>
      </p:sp>
      <p:sp>
        <p:nvSpPr>
          <p:cNvPr id="24" name="Text 22"/>
          <p:cNvSpPr/>
          <p:nvPr/>
        </p:nvSpPr>
        <p:spPr>
          <a:xfrm>
            <a:off x="685800" y="5166360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咨询与联系信息须由有权人最终确认后使用：深圳市智帛信息技术有限公司｜深圳市龙华区上塘商业大厦409｜18680329966｜vatgst.com</a:t>
            </a:r>
            <a:endParaRPr lang="en-US" sz="9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定位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面向企业服务机构的业务协同底座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40280"/>
            <a:ext cx="66751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231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一条业务链，而不是孤立菜单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852928"/>
            <a:ext cx="629107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智帛（Wisilk）以企业服务机构的真实业务链为出发点。Nexus 是既有系统产品与内部协议名称，按合同可部署在客户自有或指定环境。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26680" y="2240280"/>
            <a:ext cx="3520440" cy="2240280"/>
          </a:xfrm>
          <a:prstGeom prst="roundRect">
            <a:avLst>
              <a:gd name="adj" fmla="val 3265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2668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242316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产品参考价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936992" y="2852928"/>
            <a:ext cx="313639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¥128,000</a:t>
            </a:r>
            <a:endParaRPr lang="en-US" sz="1130" dirty="0"/>
          </a:p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次年起 ¥29,800/年，自愿续购</a:t>
            </a:r>
            <a:endParaRPr lang="en-US" sz="11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管理断点，往往发生在环节之间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40280"/>
            <a:ext cx="66751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231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先看完整流转，再看系统如何承接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852928"/>
            <a:ext cx="629107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客户资料、报价、合同、回款、交付、供应商成本与续费分散在不同人员和工具中时，业务很难被完整追踪。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26680" y="2240280"/>
            <a:ext cx="3520440" cy="2240280"/>
          </a:xfrm>
          <a:prstGeom prst="roundRect">
            <a:avLst>
              <a:gd name="adj" fmla="val 3265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2668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242316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建议切入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936992" y="2852928"/>
            <a:ext cx="313639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从客户实际管理断点出发，完成需求访谈后再演示。</a:t>
            </a:r>
            <a:endParaRPr lang="en-US" sz="11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链路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从商机到持续服务，围绕同一条业务链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EDF3F7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8600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688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  客户与线索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96112" y="289864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12" name="Text 10"/>
          <p:cNvSpPr/>
          <p:nvPr/>
        </p:nvSpPr>
        <p:spPr>
          <a:xfrm>
            <a:off x="3154680" y="251460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502152" y="228600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02152" y="228600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712464" y="24688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  报价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712464" y="289864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17" name="Text 15"/>
          <p:cNvSpPr/>
          <p:nvPr/>
        </p:nvSpPr>
        <p:spPr>
          <a:xfrm>
            <a:off x="5971032" y="251460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318504" y="228600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EDF3F7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18504" y="228600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28816" y="24688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  合同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528816" y="289864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22" name="Text 20"/>
          <p:cNvSpPr/>
          <p:nvPr/>
        </p:nvSpPr>
        <p:spPr>
          <a:xfrm>
            <a:off x="8787384" y="251460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134856" y="228600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134856" y="228600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45168" y="246888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  回款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345168" y="289864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11603736" y="251460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85800" y="338328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EDF3F7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85800" y="338328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96112" y="35661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05  订单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96112" y="399592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32" name="Text 30"/>
          <p:cNvSpPr/>
          <p:nvPr/>
        </p:nvSpPr>
        <p:spPr>
          <a:xfrm>
            <a:off x="3154680" y="361188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502152" y="338328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502152" y="338328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712464" y="35661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  工单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712464" y="399592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37" name="Text 35"/>
          <p:cNvSpPr/>
          <p:nvPr/>
        </p:nvSpPr>
        <p:spPr>
          <a:xfrm>
            <a:off x="5971032" y="361188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18504" y="338328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EDF3F7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318504" y="338328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528816" y="35661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07  供应商成本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528816" y="399592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统一关联、按规则推进</a:t>
            </a:r>
            <a:endParaRPr lang="en-US" sz="860" dirty="0"/>
          </a:p>
        </p:txBody>
      </p:sp>
      <p:sp>
        <p:nvSpPr>
          <p:cNvPr id="42" name="Text 40"/>
          <p:cNvSpPr/>
          <p:nvPr/>
        </p:nvSpPr>
        <p:spPr>
          <a:xfrm>
            <a:off x="8787384" y="3611880"/>
            <a:ext cx="2377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9134856" y="3383280"/>
            <a:ext cx="24231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9134856" y="3383280"/>
            <a:ext cx="50292" cy="713232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345168" y="3566160"/>
            <a:ext cx="2057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08  续费与分析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9345168" y="3995928"/>
            <a:ext cx="2039112" cy="-365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6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按已配置规则跟踪</a:t>
            </a:r>
            <a:endParaRPr lang="en-US" sz="860" dirty="0"/>
          </a:p>
        </p:txBody>
      </p:sp>
      <p:sp>
        <p:nvSpPr>
          <p:cNvPr id="47" name="Text 45"/>
          <p:cNvSpPr/>
          <p:nvPr/>
        </p:nvSpPr>
        <p:spPr>
          <a:xfrm>
            <a:off x="777240" y="48920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客户与线索 → 报价 → 合同 → 回款 → 订单 → 工单 → 供应商成本 → 证书/周期任务 → 续费机会 → 经营分析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能力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标准能力，按客户规则配置使用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331720"/>
            <a:ext cx="507492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331720"/>
            <a:ext cx="50292" cy="10241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51460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客户与业务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944368"/>
            <a:ext cx="4690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客户、报价、合同、回款、订单、工单关联管理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217920" y="2331720"/>
            <a:ext cx="507492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217920" y="2331720"/>
            <a:ext cx="50292" cy="10241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51460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成本与经营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28232" y="2944368"/>
            <a:ext cx="4690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供应商资料、报价、成本、利润和经营分析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3657600"/>
            <a:ext cx="507492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3657600"/>
            <a:ext cx="50292" cy="10241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38404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持续服务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96112" y="4270248"/>
            <a:ext cx="4690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证书、周期任务、提醒和续费机会管理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217920" y="3657600"/>
            <a:ext cx="5074920" cy="1024128"/>
          </a:xfrm>
          <a:prstGeom prst="roundRect">
            <a:avLst>
              <a:gd name="adj" fmla="val 7143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217920" y="3657600"/>
            <a:ext cx="50292" cy="10241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28232" y="384048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辅助能力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28232" y="4270248"/>
            <a:ext cx="4690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DeepSeek/OCR在受控范围内提供辅助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85800" y="5166360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客户与线索、报价与合同、订单与工单、供应商与成本、业务财务、绩效、提醒与续费、AI/OCR 辅助。具体范围以合同和SOW为准。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私有化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客户控制环境，双方明确边界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40280"/>
            <a:ext cx="66751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231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部署、源码与授权须按正式文件确认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852928"/>
            <a:ext cx="629107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可按合同部署在客户自有或指定环境；标准源码、版本清单与约定技术资料按合同交付。永久内部使用许可不等于著作权转让。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26680" y="2240280"/>
            <a:ext cx="3520440" cy="2240280"/>
          </a:xfrm>
          <a:prstGeom prst="roundRect">
            <a:avLst>
              <a:gd name="adj" fmla="val 3265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2668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242316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年度服务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936992" y="2852928"/>
            <a:ext cx="313639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次年起 ¥29,800/年，自愿续购</a:t>
            </a:r>
            <a:endParaRPr lang="en-US" sz="1130" dirty="0"/>
          </a:p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不续年度服务不影响已交付版本继续运行。</a:t>
            </a:r>
            <a:endParaRPr lang="en-US" sz="113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07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审慎使用AI与财务能力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40280"/>
            <a:ext cx="5120640" cy="2103120"/>
          </a:xfrm>
          <a:prstGeom prst="roundRect">
            <a:avLst>
              <a:gd name="adj" fmla="val 3478"/>
            </a:avLst>
          </a:prstGeom>
          <a:solidFill>
            <a:srgbClr val="EDF3F7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40280"/>
            <a:ext cx="50292" cy="210312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231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AI/OCR：辅助，不替代确认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852928"/>
            <a:ext cx="4736592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价格、合同、付款、审核、申报等重要事项，应由系统规则与人员共同复核。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2240280"/>
            <a:ext cx="5120640" cy="2103120"/>
          </a:xfrm>
          <a:prstGeom prst="roundRect">
            <a:avLst>
              <a:gd name="adj" fmla="val 3478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55080" y="2240280"/>
            <a:ext cx="50292" cy="210312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4231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业务财务：管理，不替代专业判断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65392" y="2852928"/>
            <a:ext cx="4736592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可用于回款关联、成本利润和经营分析；不替代法定会计、审计、税务或专业审核。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85800" y="489204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具体能力与责任边界以合同、SOW及项目确认材料为准。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08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方式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先确认业务，再确认范围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240280"/>
            <a:ext cx="667512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42316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每一步都有书面依据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852928"/>
            <a:ext cx="629107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建议先完成需求访谈与场景演示，区分标准功能、配置、迁移、接口、定制与排除项，再以SOW书面确认项目计划和验收。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26680" y="2240280"/>
            <a:ext cx="3520440" cy="2240280"/>
          </a:xfrm>
          <a:prstGeom prst="roundRect">
            <a:avLst>
              <a:gd name="adj" fmla="val 3265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26680" y="2240280"/>
            <a:ext cx="50292" cy="224028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2423160"/>
            <a:ext cx="3154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确认原则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936992" y="2852928"/>
            <a:ext cx="313639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3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范围、计划、验收、责任与费用均以书面文件为准。</a:t>
            </a:r>
            <a:endParaRPr lang="en-US" sz="11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4652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智帛（Wisilk）</a:t>
            </a:r>
            <a:endParaRPr lang="en-US" sz="780" dirty="0"/>
          </a:p>
        </p:txBody>
      </p:sp>
      <p:sp>
        <p:nvSpPr>
          <p:cNvPr id="4" name="Text 2"/>
          <p:cNvSpPr/>
          <p:nvPr/>
        </p:nvSpPr>
        <p:spPr>
          <a:xfrm>
            <a:off x="6492240" y="6446520"/>
            <a:ext cx="4754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8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商务介绍</a:t>
            </a:r>
            <a:endParaRPr lang="en-US" sz="780" dirty="0"/>
          </a:p>
        </p:txBody>
      </p:sp>
      <p:sp>
        <p:nvSpPr>
          <p:cNvPr id="5" name="Text 3"/>
          <p:cNvSpPr/>
          <p:nvPr/>
        </p:nvSpPr>
        <p:spPr>
          <a:xfrm>
            <a:off x="11292840" y="640080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09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45720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spc="150" kern="0" dirty="0">
                <a:solidFill>
                  <a:srgbClr val="B8924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商务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86868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标准商务口径，保留项目确认空间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2057400"/>
            <a:ext cx="521208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57400"/>
            <a:ext cx="50292" cy="242316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Nexus全功能源码私有化版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96112" y="2670048"/>
            <a:ext cx="4828032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参考价 ¥128,000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全部现有标准功能、完整标准源码、生产与测试环境、约定范围内初始化/培训/上线支持、首年服务。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309360" y="2057400"/>
            <a:ext cx="4983480" cy="2423160"/>
          </a:xfrm>
          <a:prstGeom prst="roundRect">
            <a:avLst>
              <a:gd name="adj" fmla="val 3019"/>
            </a:avLst>
          </a:prstGeom>
          <a:solidFill>
            <a:srgbClr val="F3E7D3"/>
          </a:solidFill>
          <a:ln w="12700">
            <a:solidFill>
              <a:srgbClr val="D8DDE5">
                <a:alpha val="60000"/>
              </a:srgbClr>
            </a:solidFill>
            <a:prstDash val="solid"/>
          </a:ln>
          <a:effectLst>
            <a:outerShdw sx="100000" sy="100000" kx="0" ky="0" algn="bl" rotWithShape="0" blurRad="12700" dist="50800" dir="2700000">
              <a:srgbClr val="AAB2BD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09360" y="2057400"/>
            <a:ext cx="50292" cy="2423160"/>
          </a:xfrm>
          <a:prstGeom prst="rect">
            <a:avLst/>
          </a:prstGeom>
          <a:solidFill>
            <a:srgbClr val="B8924A"/>
          </a:solidFill>
          <a:ln w="12700">
            <a:solidFill>
              <a:srgbClr val="B89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19672" y="224028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024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年度升级运维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19672" y="2670048"/>
            <a:ext cx="4599432" cy="16733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第二年起 ¥29,800/年，自愿续购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1C283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已交付版本可继续运行；后续升级、兼容、支持、巡检等服务以合同约定为准。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85800" y="489204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第三方资源、深度定制、超范围迁移与扩展授权等另行评估、书面确认。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深圳市智帛信息技术有限公司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智帛（Wisilk）商务介绍</dc:title>
  <dc:subject>智帛商务介绍</dc:subject>
  <dc:creator>深圳市智帛信息技术有限公司</dc:creator>
  <cp:lastModifiedBy>深圳市智帛信息技术有限公司</cp:lastModifiedBy>
  <cp:revision>1</cp:revision>
  <dcterms:created xsi:type="dcterms:W3CDTF">2026-09-07T02:30:19Z</dcterms:created>
  <dcterms:modified xsi:type="dcterms:W3CDTF">2026-09-07T02:30:19Z</dcterms:modified>
</cp:coreProperties>
</file>